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7"/>
  </p:notesMasterIdLst>
  <p:sldIdLst>
    <p:sldId id="262" r:id="rId5"/>
    <p:sldId id="261"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35" userDrawn="1">
          <p15:clr>
            <a:srgbClr val="A4A3A4"/>
          </p15:clr>
        </p15:guide>
        <p15:guide id="2"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6E432E-2EDE-D3BE-13C6-5522B62AC918}" name="Ilja Neftik" initials="IN" userId="S::iln@ifakt.de::6d7e6097-a4a2-48e5-8800-4c55760ad160" providerId="AD"/>
  <p188:author id="{08063791-AEC3-34CB-7831-36C6C09A0F8C}" name="Philip Schubert" initials="PS" userId="S::phs@ifakt.de::017bfaa6-28b2-4042-b858-e7c91798770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32049"/>
    <a:srgbClr val="39365B"/>
    <a:srgbClr val="E6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3318" y="288"/>
      </p:cViewPr>
      <p:guideLst>
        <p:guide orient="horz" pos="535"/>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ip Schubert" userId="017bfaa6-28b2-4042-b858-e7c917987702" providerId="ADAL" clId="{EBDAA64B-9ABB-4C23-B9CD-63CE1352A1C4}"/>
    <pc:docChg chg="modSld">
      <pc:chgData name="Philip Schubert" userId="017bfaa6-28b2-4042-b858-e7c917987702" providerId="ADAL" clId="{EBDAA64B-9ABB-4C23-B9CD-63CE1352A1C4}" dt="2026-02-23T19:46:18.596" v="0" actId="1076"/>
      <pc:docMkLst>
        <pc:docMk/>
      </pc:docMkLst>
      <pc:sldChg chg="modSp mod">
        <pc:chgData name="Philip Schubert" userId="017bfaa6-28b2-4042-b858-e7c917987702" providerId="ADAL" clId="{EBDAA64B-9ABB-4C23-B9CD-63CE1352A1C4}" dt="2026-02-23T19:46:18.596" v="0" actId="1076"/>
        <pc:sldMkLst>
          <pc:docMk/>
          <pc:sldMk cId="3681116656" sldId="262"/>
        </pc:sldMkLst>
        <pc:picChg chg="mod">
          <ac:chgData name="Philip Schubert" userId="017bfaa6-28b2-4042-b858-e7c917987702" providerId="ADAL" clId="{EBDAA64B-9ABB-4C23-B9CD-63CE1352A1C4}" dt="2026-02-23T19:46:18.596" v="0" actId="1076"/>
          <ac:picMkLst>
            <pc:docMk/>
            <pc:sldMk cId="3681116656" sldId="262"/>
            <ac:picMk id="11" creationId="{644C4FA7-69EE-5822-B554-C0CDA6A563B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E0854-6A62-43FD-A285-9A120AB63E5F}" type="datetimeFigureOut">
              <a:rPr lang="en-DE" smtClean="0"/>
              <a:t>23/02/2026</a:t>
            </a:fld>
            <a:endParaRPr lang="en-DE"/>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375380-64FD-4DC8-A417-4F61DAB08292}" type="slidenum">
              <a:rPr lang="en-DE" smtClean="0"/>
              <a:t>‹#›</a:t>
            </a:fld>
            <a:endParaRPr lang="en-DE"/>
          </a:p>
        </p:txBody>
      </p:sp>
    </p:spTree>
    <p:extLst>
      <p:ext uri="{BB962C8B-B14F-4D97-AF65-F5344CB8AC3E}">
        <p14:creationId xmlns:p14="http://schemas.microsoft.com/office/powerpoint/2010/main" val="1946642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A6375380-64FD-4DC8-A417-4F61DAB08292}" type="slidenum">
              <a:rPr lang="en-DE" smtClean="0"/>
              <a:t>1</a:t>
            </a:fld>
            <a:endParaRPr lang="en-DE"/>
          </a:p>
        </p:txBody>
      </p:sp>
    </p:spTree>
    <p:extLst>
      <p:ext uri="{BB962C8B-B14F-4D97-AF65-F5344CB8AC3E}">
        <p14:creationId xmlns:p14="http://schemas.microsoft.com/office/powerpoint/2010/main" val="550632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08BAEF7C-9AB2-4238-BA09-A9432C827E69}" type="datetimeFigureOut">
              <a:rPr lang="en-DE" smtClean="0"/>
              <a:t>23/02/2026</a:t>
            </a:fld>
            <a:endParaRPr lang="en-DE"/>
          </a:p>
        </p:txBody>
      </p:sp>
      <p:sp>
        <p:nvSpPr>
          <p:cNvPr id="5" name="Footer Placeholder 4"/>
          <p:cNvSpPr>
            <a:spLocks noGrp="1"/>
          </p:cNvSpPr>
          <p:nvPr>
            <p:ph type="ftr" sz="quarter" idx="11"/>
          </p:nvPr>
        </p:nvSpPr>
        <p:spPr/>
        <p:txBody>
          <a:bodyPr/>
          <a:lstStyle/>
          <a:p>
            <a:endParaRPr lang="en-DE"/>
          </a:p>
        </p:txBody>
      </p:sp>
      <p:sp>
        <p:nvSpPr>
          <p:cNvPr id="6" name="Slide Number Placeholder 5"/>
          <p:cNvSpPr>
            <a:spLocks noGrp="1"/>
          </p:cNvSpPr>
          <p:nvPr>
            <p:ph type="sldNum" sz="quarter" idx="12"/>
          </p:nvPr>
        </p:nvSpPr>
        <p:spPr/>
        <p:txBody>
          <a:bodyPr/>
          <a:lstStyle/>
          <a:p>
            <a:fld id="{B6094E5F-6493-40F0-99D6-8AC68B7F216A}" type="slidenum">
              <a:rPr lang="en-DE" smtClean="0"/>
              <a:t>‹#›</a:t>
            </a:fld>
            <a:endParaRPr lang="en-DE"/>
          </a:p>
        </p:txBody>
      </p:sp>
    </p:spTree>
    <p:extLst>
      <p:ext uri="{BB962C8B-B14F-4D97-AF65-F5344CB8AC3E}">
        <p14:creationId xmlns:p14="http://schemas.microsoft.com/office/powerpoint/2010/main" val="669853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BAEF7C-9AB2-4238-BA09-A9432C827E69}" type="datetimeFigureOut">
              <a:rPr lang="en-DE" smtClean="0"/>
              <a:t>23/02/2026</a:t>
            </a:fld>
            <a:endParaRPr lang="en-DE"/>
          </a:p>
        </p:txBody>
      </p:sp>
      <p:sp>
        <p:nvSpPr>
          <p:cNvPr id="5" name="Footer Placeholder 4"/>
          <p:cNvSpPr>
            <a:spLocks noGrp="1"/>
          </p:cNvSpPr>
          <p:nvPr>
            <p:ph type="ftr" sz="quarter" idx="11"/>
          </p:nvPr>
        </p:nvSpPr>
        <p:spPr/>
        <p:txBody>
          <a:bodyPr/>
          <a:lstStyle/>
          <a:p>
            <a:endParaRPr lang="en-DE"/>
          </a:p>
        </p:txBody>
      </p:sp>
      <p:sp>
        <p:nvSpPr>
          <p:cNvPr id="6" name="Slide Number Placeholder 5"/>
          <p:cNvSpPr>
            <a:spLocks noGrp="1"/>
          </p:cNvSpPr>
          <p:nvPr>
            <p:ph type="sldNum" sz="quarter" idx="12"/>
          </p:nvPr>
        </p:nvSpPr>
        <p:spPr/>
        <p:txBody>
          <a:bodyPr/>
          <a:lstStyle/>
          <a:p>
            <a:fld id="{B6094E5F-6493-40F0-99D6-8AC68B7F216A}" type="slidenum">
              <a:rPr lang="en-DE" smtClean="0"/>
              <a:t>‹#›</a:t>
            </a:fld>
            <a:endParaRPr lang="en-DE"/>
          </a:p>
        </p:txBody>
      </p:sp>
    </p:spTree>
    <p:extLst>
      <p:ext uri="{BB962C8B-B14F-4D97-AF65-F5344CB8AC3E}">
        <p14:creationId xmlns:p14="http://schemas.microsoft.com/office/powerpoint/2010/main" val="141910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BAEF7C-9AB2-4238-BA09-A9432C827E69}" type="datetimeFigureOut">
              <a:rPr lang="en-DE" smtClean="0"/>
              <a:t>23/02/2026</a:t>
            </a:fld>
            <a:endParaRPr lang="en-DE"/>
          </a:p>
        </p:txBody>
      </p:sp>
      <p:sp>
        <p:nvSpPr>
          <p:cNvPr id="5" name="Footer Placeholder 4"/>
          <p:cNvSpPr>
            <a:spLocks noGrp="1"/>
          </p:cNvSpPr>
          <p:nvPr>
            <p:ph type="ftr" sz="quarter" idx="11"/>
          </p:nvPr>
        </p:nvSpPr>
        <p:spPr/>
        <p:txBody>
          <a:bodyPr/>
          <a:lstStyle/>
          <a:p>
            <a:endParaRPr lang="en-DE"/>
          </a:p>
        </p:txBody>
      </p:sp>
      <p:sp>
        <p:nvSpPr>
          <p:cNvPr id="6" name="Slide Number Placeholder 5"/>
          <p:cNvSpPr>
            <a:spLocks noGrp="1"/>
          </p:cNvSpPr>
          <p:nvPr>
            <p:ph type="sldNum" sz="quarter" idx="12"/>
          </p:nvPr>
        </p:nvSpPr>
        <p:spPr/>
        <p:txBody>
          <a:bodyPr/>
          <a:lstStyle/>
          <a:p>
            <a:fld id="{B6094E5F-6493-40F0-99D6-8AC68B7F216A}" type="slidenum">
              <a:rPr lang="en-DE" smtClean="0"/>
              <a:t>‹#›</a:t>
            </a:fld>
            <a:endParaRPr lang="en-DE"/>
          </a:p>
        </p:txBody>
      </p:sp>
    </p:spTree>
    <p:extLst>
      <p:ext uri="{BB962C8B-B14F-4D97-AF65-F5344CB8AC3E}">
        <p14:creationId xmlns:p14="http://schemas.microsoft.com/office/powerpoint/2010/main" val="1798446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BAEF7C-9AB2-4238-BA09-A9432C827E69}" type="datetimeFigureOut">
              <a:rPr lang="en-DE" smtClean="0"/>
              <a:t>23/02/2026</a:t>
            </a:fld>
            <a:endParaRPr lang="en-DE"/>
          </a:p>
        </p:txBody>
      </p:sp>
      <p:sp>
        <p:nvSpPr>
          <p:cNvPr id="6" name="Footer Placeholder 5"/>
          <p:cNvSpPr>
            <a:spLocks noGrp="1"/>
          </p:cNvSpPr>
          <p:nvPr>
            <p:ph type="ftr" sz="quarter" idx="11"/>
          </p:nvPr>
        </p:nvSpPr>
        <p:spPr/>
        <p:txBody>
          <a:bodyPr/>
          <a:lstStyle/>
          <a:p>
            <a:endParaRPr lang="en-DE"/>
          </a:p>
        </p:txBody>
      </p:sp>
      <p:sp>
        <p:nvSpPr>
          <p:cNvPr id="7" name="Slide Number Placeholder 6"/>
          <p:cNvSpPr>
            <a:spLocks noGrp="1"/>
          </p:cNvSpPr>
          <p:nvPr>
            <p:ph type="sldNum" sz="quarter" idx="12"/>
          </p:nvPr>
        </p:nvSpPr>
        <p:spPr/>
        <p:txBody>
          <a:bodyPr/>
          <a:lstStyle/>
          <a:p>
            <a:fld id="{B6094E5F-6493-40F0-99D6-8AC68B7F216A}" type="slidenum">
              <a:rPr lang="en-DE" smtClean="0"/>
              <a:t>‹#›</a:t>
            </a:fld>
            <a:endParaRPr lang="en-DE"/>
          </a:p>
        </p:txBody>
      </p:sp>
    </p:spTree>
    <p:extLst>
      <p:ext uri="{BB962C8B-B14F-4D97-AF65-F5344CB8AC3E}">
        <p14:creationId xmlns:p14="http://schemas.microsoft.com/office/powerpoint/2010/main" val="1168902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BAEF7C-9AB2-4238-BA09-A9432C827E69}" type="datetimeFigureOut">
              <a:rPr lang="en-DE" smtClean="0"/>
              <a:t>23/02/2026</a:t>
            </a:fld>
            <a:endParaRPr lang="en-DE"/>
          </a:p>
        </p:txBody>
      </p:sp>
      <p:sp>
        <p:nvSpPr>
          <p:cNvPr id="8" name="Footer Placeholder 7"/>
          <p:cNvSpPr>
            <a:spLocks noGrp="1"/>
          </p:cNvSpPr>
          <p:nvPr>
            <p:ph type="ftr" sz="quarter" idx="11"/>
          </p:nvPr>
        </p:nvSpPr>
        <p:spPr/>
        <p:txBody>
          <a:bodyPr/>
          <a:lstStyle/>
          <a:p>
            <a:endParaRPr lang="en-DE"/>
          </a:p>
        </p:txBody>
      </p:sp>
      <p:sp>
        <p:nvSpPr>
          <p:cNvPr id="9" name="Slide Number Placeholder 8"/>
          <p:cNvSpPr>
            <a:spLocks noGrp="1"/>
          </p:cNvSpPr>
          <p:nvPr>
            <p:ph type="sldNum" sz="quarter" idx="12"/>
          </p:nvPr>
        </p:nvSpPr>
        <p:spPr/>
        <p:txBody>
          <a:bodyPr/>
          <a:lstStyle/>
          <a:p>
            <a:fld id="{B6094E5F-6493-40F0-99D6-8AC68B7F216A}" type="slidenum">
              <a:rPr lang="en-DE" smtClean="0"/>
              <a:t>‹#›</a:t>
            </a:fld>
            <a:endParaRPr lang="en-DE"/>
          </a:p>
        </p:txBody>
      </p:sp>
    </p:spTree>
    <p:extLst>
      <p:ext uri="{BB962C8B-B14F-4D97-AF65-F5344CB8AC3E}">
        <p14:creationId xmlns:p14="http://schemas.microsoft.com/office/powerpoint/2010/main" val="3175456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BAEF7C-9AB2-4238-BA09-A9432C827E69}" type="datetimeFigureOut">
              <a:rPr lang="en-DE" smtClean="0"/>
              <a:t>23/02/2026</a:t>
            </a:fld>
            <a:endParaRPr lang="en-DE"/>
          </a:p>
        </p:txBody>
      </p:sp>
      <p:sp>
        <p:nvSpPr>
          <p:cNvPr id="4" name="Footer Placeholder 3"/>
          <p:cNvSpPr>
            <a:spLocks noGrp="1"/>
          </p:cNvSpPr>
          <p:nvPr>
            <p:ph type="ftr" sz="quarter" idx="11"/>
          </p:nvPr>
        </p:nvSpPr>
        <p:spPr/>
        <p:txBody>
          <a:bodyPr/>
          <a:lstStyle/>
          <a:p>
            <a:endParaRPr lang="en-DE"/>
          </a:p>
        </p:txBody>
      </p:sp>
      <p:sp>
        <p:nvSpPr>
          <p:cNvPr id="5" name="Slide Number Placeholder 4"/>
          <p:cNvSpPr>
            <a:spLocks noGrp="1"/>
          </p:cNvSpPr>
          <p:nvPr>
            <p:ph type="sldNum" sz="quarter" idx="12"/>
          </p:nvPr>
        </p:nvSpPr>
        <p:spPr/>
        <p:txBody>
          <a:bodyPr/>
          <a:lstStyle/>
          <a:p>
            <a:fld id="{B6094E5F-6493-40F0-99D6-8AC68B7F216A}" type="slidenum">
              <a:rPr lang="en-DE" smtClean="0"/>
              <a:t>‹#›</a:t>
            </a:fld>
            <a:endParaRPr lang="en-DE"/>
          </a:p>
        </p:txBody>
      </p:sp>
    </p:spTree>
    <p:extLst>
      <p:ext uri="{BB962C8B-B14F-4D97-AF65-F5344CB8AC3E}">
        <p14:creationId xmlns:p14="http://schemas.microsoft.com/office/powerpoint/2010/main" val="2119036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BAEF7C-9AB2-4238-BA09-A9432C827E69}" type="datetimeFigureOut">
              <a:rPr lang="en-DE" smtClean="0"/>
              <a:t>23/02/2026</a:t>
            </a:fld>
            <a:endParaRPr lang="en-DE"/>
          </a:p>
        </p:txBody>
      </p:sp>
      <p:sp>
        <p:nvSpPr>
          <p:cNvPr id="3" name="Footer Placeholder 2"/>
          <p:cNvSpPr>
            <a:spLocks noGrp="1"/>
          </p:cNvSpPr>
          <p:nvPr>
            <p:ph type="ftr" sz="quarter" idx="11"/>
          </p:nvPr>
        </p:nvSpPr>
        <p:spPr/>
        <p:txBody>
          <a:bodyPr/>
          <a:lstStyle/>
          <a:p>
            <a:endParaRPr lang="en-DE"/>
          </a:p>
        </p:txBody>
      </p:sp>
      <p:sp>
        <p:nvSpPr>
          <p:cNvPr id="4" name="Slide Number Placeholder 3"/>
          <p:cNvSpPr>
            <a:spLocks noGrp="1"/>
          </p:cNvSpPr>
          <p:nvPr>
            <p:ph type="sldNum" sz="quarter" idx="12"/>
          </p:nvPr>
        </p:nvSpPr>
        <p:spPr/>
        <p:txBody>
          <a:bodyPr/>
          <a:lstStyle/>
          <a:p>
            <a:fld id="{B6094E5F-6493-40F0-99D6-8AC68B7F216A}" type="slidenum">
              <a:rPr lang="en-DE" smtClean="0"/>
              <a:t>‹#›</a:t>
            </a:fld>
            <a:endParaRPr lang="en-DE"/>
          </a:p>
        </p:txBody>
      </p:sp>
    </p:spTree>
    <p:extLst>
      <p:ext uri="{BB962C8B-B14F-4D97-AF65-F5344CB8AC3E}">
        <p14:creationId xmlns:p14="http://schemas.microsoft.com/office/powerpoint/2010/main" val="597177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8BAEF7C-9AB2-4238-BA09-A9432C827E69}" type="datetimeFigureOut">
              <a:rPr lang="en-DE" smtClean="0"/>
              <a:t>23/02/2026</a:t>
            </a:fld>
            <a:endParaRPr lang="en-DE"/>
          </a:p>
        </p:txBody>
      </p:sp>
      <p:sp>
        <p:nvSpPr>
          <p:cNvPr id="6" name="Footer Placeholder 5"/>
          <p:cNvSpPr>
            <a:spLocks noGrp="1"/>
          </p:cNvSpPr>
          <p:nvPr>
            <p:ph type="ftr" sz="quarter" idx="11"/>
          </p:nvPr>
        </p:nvSpPr>
        <p:spPr/>
        <p:txBody>
          <a:bodyPr/>
          <a:lstStyle/>
          <a:p>
            <a:endParaRPr lang="en-DE"/>
          </a:p>
        </p:txBody>
      </p:sp>
      <p:sp>
        <p:nvSpPr>
          <p:cNvPr id="7" name="Slide Number Placeholder 6"/>
          <p:cNvSpPr>
            <a:spLocks noGrp="1"/>
          </p:cNvSpPr>
          <p:nvPr>
            <p:ph type="sldNum" sz="quarter" idx="12"/>
          </p:nvPr>
        </p:nvSpPr>
        <p:spPr/>
        <p:txBody>
          <a:bodyPr/>
          <a:lstStyle/>
          <a:p>
            <a:fld id="{B6094E5F-6493-40F0-99D6-8AC68B7F216A}" type="slidenum">
              <a:rPr lang="en-DE" smtClean="0"/>
              <a:t>‹#›</a:t>
            </a:fld>
            <a:endParaRPr lang="en-DE"/>
          </a:p>
        </p:txBody>
      </p:sp>
    </p:spTree>
    <p:extLst>
      <p:ext uri="{BB962C8B-B14F-4D97-AF65-F5344CB8AC3E}">
        <p14:creationId xmlns:p14="http://schemas.microsoft.com/office/powerpoint/2010/main" val="3022055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8BAEF7C-9AB2-4238-BA09-A9432C827E69}" type="datetimeFigureOut">
              <a:rPr lang="en-DE" smtClean="0"/>
              <a:t>23/02/2026</a:t>
            </a:fld>
            <a:endParaRPr lang="en-DE"/>
          </a:p>
        </p:txBody>
      </p:sp>
      <p:sp>
        <p:nvSpPr>
          <p:cNvPr id="6" name="Footer Placeholder 5"/>
          <p:cNvSpPr>
            <a:spLocks noGrp="1"/>
          </p:cNvSpPr>
          <p:nvPr>
            <p:ph type="ftr" sz="quarter" idx="11"/>
          </p:nvPr>
        </p:nvSpPr>
        <p:spPr/>
        <p:txBody>
          <a:bodyPr/>
          <a:lstStyle/>
          <a:p>
            <a:endParaRPr lang="en-DE"/>
          </a:p>
        </p:txBody>
      </p:sp>
      <p:sp>
        <p:nvSpPr>
          <p:cNvPr id="7" name="Slide Number Placeholder 6"/>
          <p:cNvSpPr>
            <a:spLocks noGrp="1"/>
          </p:cNvSpPr>
          <p:nvPr>
            <p:ph type="sldNum" sz="quarter" idx="12"/>
          </p:nvPr>
        </p:nvSpPr>
        <p:spPr/>
        <p:txBody>
          <a:bodyPr/>
          <a:lstStyle/>
          <a:p>
            <a:fld id="{B6094E5F-6493-40F0-99D6-8AC68B7F216A}" type="slidenum">
              <a:rPr lang="en-DE" smtClean="0"/>
              <a:t>‹#›</a:t>
            </a:fld>
            <a:endParaRPr lang="en-DE"/>
          </a:p>
        </p:txBody>
      </p:sp>
    </p:spTree>
    <p:extLst>
      <p:ext uri="{BB962C8B-B14F-4D97-AF65-F5344CB8AC3E}">
        <p14:creationId xmlns:p14="http://schemas.microsoft.com/office/powerpoint/2010/main" val="162259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BAEF7C-9AB2-4238-BA09-A9432C827E69}" type="datetimeFigureOut">
              <a:rPr lang="en-DE" smtClean="0"/>
              <a:t>23/02/2026</a:t>
            </a:fld>
            <a:endParaRPr lang="en-DE"/>
          </a:p>
        </p:txBody>
      </p:sp>
      <p:sp>
        <p:nvSpPr>
          <p:cNvPr id="5" name="Footer Placeholder 4"/>
          <p:cNvSpPr>
            <a:spLocks noGrp="1"/>
          </p:cNvSpPr>
          <p:nvPr>
            <p:ph type="ftr" sz="quarter" idx="11"/>
          </p:nvPr>
        </p:nvSpPr>
        <p:spPr/>
        <p:txBody>
          <a:bodyPr/>
          <a:lstStyle/>
          <a:p>
            <a:endParaRPr lang="en-DE"/>
          </a:p>
        </p:txBody>
      </p:sp>
      <p:sp>
        <p:nvSpPr>
          <p:cNvPr id="6" name="Slide Number Placeholder 5"/>
          <p:cNvSpPr>
            <a:spLocks noGrp="1"/>
          </p:cNvSpPr>
          <p:nvPr>
            <p:ph type="sldNum" sz="quarter" idx="12"/>
          </p:nvPr>
        </p:nvSpPr>
        <p:spPr/>
        <p:txBody>
          <a:bodyPr/>
          <a:lstStyle/>
          <a:p>
            <a:fld id="{B6094E5F-6493-40F0-99D6-8AC68B7F216A}" type="slidenum">
              <a:rPr lang="en-DE" smtClean="0"/>
              <a:t>‹#›</a:t>
            </a:fld>
            <a:endParaRPr lang="en-DE"/>
          </a:p>
        </p:txBody>
      </p:sp>
    </p:spTree>
    <p:extLst>
      <p:ext uri="{BB962C8B-B14F-4D97-AF65-F5344CB8AC3E}">
        <p14:creationId xmlns:p14="http://schemas.microsoft.com/office/powerpoint/2010/main" val="2335765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BAEF7C-9AB2-4238-BA09-A9432C827E69}" type="datetimeFigureOut">
              <a:rPr lang="en-DE" smtClean="0"/>
              <a:t>23/02/2026</a:t>
            </a:fld>
            <a:endParaRPr lang="en-DE"/>
          </a:p>
        </p:txBody>
      </p:sp>
      <p:sp>
        <p:nvSpPr>
          <p:cNvPr id="5" name="Footer Placeholder 4"/>
          <p:cNvSpPr>
            <a:spLocks noGrp="1"/>
          </p:cNvSpPr>
          <p:nvPr>
            <p:ph type="ftr" sz="quarter" idx="11"/>
          </p:nvPr>
        </p:nvSpPr>
        <p:spPr/>
        <p:txBody>
          <a:bodyPr/>
          <a:lstStyle/>
          <a:p>
            <a:endParaRPr lang="en-DE"/>
          </a:p>
        </p:txBody>
      </p:sp>
      <p:sp>
        <p:nvSpPr>
          <p:cNvPr id="6" name="Slide Number Placeholder 5"/>
          <p:cNvSpPr>
            <a:spLocks noGrp="1"/>
          </p:cNvSpPr>
          <p:nvPr>
            <p:ph type="sldNum" sz="quarter" idx="12"/>
          </p:nvPr>
        </p:nvSpPr>
        <p:spPr/>
        <p:txBody>
          <a:bodyPr/>
          <a:lstStyle/>
          <a:p>
            <a:fld id="{B6094E5F-6493-40F0-99D6-8AC68B7F216A}" type="slidenum">
              <a:rPr lang="en-DE" smtClean="0"/>
              <a:t>‹#›</a:t>
            </a:fld>
            <a:endParaRPr lang="en-DE"/>
          </a:p>
        </p:txBody>
      </p:sp>
    </p:spTree>
    <p:extLst>
      <p:ext uri="{BB962C8B-B14F-4D97-AF65-F5344CB8AC3E}">
        <p14:creationId xmlns:p14="http://schemas.microsoft.com/office/powerpoint/2010/main" val="3395561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08BAEF7C-9AB2-4238-BA09-A9432C827E69}" type="datetimeFigureOut">
              <a:rPr lang="en-DE" smtClean="0"/>
              <a:t>23/02/2026</a:t>
            </a:fld>
            <a:endParaRPr lang="en-DE"/>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DE"/>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B6094E5F-6493-40F0-99D6-8AC68B7F216A}" type="slidenum">
              <a:rPr lang="en-DE" smtClean="0"/>
              <a:t>‹#›</a:t>
            </a:fld>
            <a:endParaRPr lang="en-DE"/>
          </a:p>
        </p:txBody>
      </p:sp>
    </p:spTree>
    <p:extLst>
      <p:ext uri="{BB962C8B-B14F-4D97-AF65-F5344CB8AC3E}">
        <p14:creationId xmlns:p14="http://schemas.microsoft.com/office/powerpoint/2010/main" val="72288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svg"/><Relationship Id="rId7" Type="http://schemas.openxmlformats.org/officeDocument/2006/relationships/image" Target="../media/image10.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Dekarbonisierung befeuert Gas- und Dampfturbinen">
            <a:extLst>
              <a:ext uri="{FF2B5EF4-FFF2-40B4-BE49-F238E27FC236}">
                <a16:creationId xmlns:a16="http://schemas.microsoft.com/office/drawing/2014/main" id="{A1112BF5-D251-0F2D-B8C7-044449063D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797" b="46710"/>
          <a:stretch/>
        </p:blipFill>
        <p:spPr bwMode="auto">
          <a:xfrm>
            <a:off x="0" y="-11929"/>
            <a:ext cx="6857406" cy="208723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AA1C23C-25CD-31BD-1242-0D7B7A1F7A9E}"/>
              </a:ext>
            </a:extLst>
          </p:cNvPr>
          <p:cNvSpPr/>
          <p:nvPr/>
        </p:nvSpPr>
        <p:spPr>
          <a:xfrm rot="10800000">
            <a:off x="0" y="-11929"/>
            <a:ext cx="6858000" cy="2103924"/>
          </a:xfrm>
          <a:prstGeom prst="rect">
            <a:avLst/>
          </a:prstGeom>
          <a:gradFill flip="none" rotWithShape="1">
            <a:gsLst>
              <a:gs pos="100000">
                <a:srgbClr val="232049">
                  <a:alpha val="40000"/>
                </a:srgbClr>
              </a:gs>
              <a:gs pos="0">
                <a:srgbClr val="232049"/>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0" name="Rectangle 19">
            <a:extLst>
              <a:ext uri="{FF2B5EF4-FFF2-40B4-BE49-F238E27FC236}">
                <a16:creationId xmlns:a16="http://schemas.microsoft.com/office/drawing/2014/main" id="{1BE0A0CD-1833-2231-F7EF-F1EFB39A9926}"/>
              </a:ext>
            </a:extLst>
          </p:cNvPr>
          <p:cNvSpPr/>
          <p:nvPr/>
        </p:nvSpPr>
        <p:spPr>
          <a:xfrm>
            <a:off x="0" y="2055916"/>
            <a:ext cx="6858000" cy="151460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TextBox 3">
            <a:extLst>
              <a:ext uri="{FF2B5EF4-FFF2-40B4-BE49-F238E27FC236}">
                <a16:creationId xmlns:a16="http://schemas.microsoft.com/office/drawing/2014/main" id="{DBF37EBB-5C75-F90D-98E9-022136FD2C01}"/>
              </a:ext>
            </a:extLst>
          </p:cNvPr>
          <p:cNvSpPr txBox="1"/>
          <p:nvPr/>
        </p:nvSpPr>
        <p:spPr>
          <a:xfrm>
            <a:off x="317149" y="4020268"/>
            <a:ext cx="6312732" cy="2731517"/>
          </a:xfrm>
          <a:prstGeom prst="rect">
            <a:avLst/>
          </a:prstGeom>
          <a:noFill/>
        </p:spPr>
        <p:txBody>
          <a:bodyPr wrap="square">
            <a:spAutoFit/>
          </a:bodyPr>
          <a:lstStyle/>
          <a:p>
            <a:pPr algn="just">
              <a:lnSpc>
                <a:spcPct val="150000"/>
              </a:lnSpc>
            </a:pPr>
            <a:r>
              <a:rPr lang="de-DE" sz="1400" b="1" dirty="0">
                <a:solidFill>
                  <a:srgbClr val="232049"/>
                </a:solidFill>
                <a:latin typeface="Arial" panose="020B0604020202020204" pitchFamily="34" charset="0"/>
                <a:cs typeface="Arial" panose="020B0604020202020204" pitchFamily="34" charset="0"/>
              </a:rPr>
              <a:t>Ausgangssituation </a:t>
            </a:r>
          </a:p>
          <a:p>
            <a:pPr lvl="0" defTabSz="914400" eaLnBrk="0" fontAlgn="base" hangingPunct="0">
              <a:spcBef>
                <a:spcPct val="0"/>
              </a:spcBef>
              <a:spcAft>
                <a:spcPct val="0"/>
              </a:spcAft>
            </a:pPr>
            <a:endParaRPr lang="de-DE" altLang="de-DE" sz="800" dirty="0">
              <a:latin typeface="Arial" panose="020B0604020202020204" pitchFamily="34" charset="0"/>
            </a:endParaRPr>
          </a:p>
          <a:p>
            <a:pPr lvl="0" defTabSz="914400" eaLnBrk="0" fontAlgn="base" hangingPunct="0">
              <a:spcBef>
                <a:spcPct val="0"/>
              </a:spcBef>
              <a:spcAft>
                <a:spcPct val="0"/>
              </a:spcAft>
            </a:pPr>
            <a:r>
              <a:rPr lang="de-DE" altLang="de-DE" sz="1150" dirty="0">
                <a:solidFill>
                  <a:srgbClr val="232049"/>
                </a:solidFill>
                <a:latin typeface="Arial" panose="020B0604020202020204" pitchFamily="34" charset="0"/>
                <a:cs typeface="Arial" panose="020B0604020202020204" pitchFamily="34" charset="0"/>
              </a:rPr>
              <a:t>Das Werk der </a:t>
            </a:r>
            <a:r>
              <a:rPr lang="de-DE" altLang="de-DE" sz="1150" dirty="0" err="1">
                <a:solidFill>
                  <a:srgbClr val="232049"/>
                </a:solidFill>
                <a:latin typeface="Arial" panose="020B0604020202020204" pitchFamily="34" charset="0"/>
                <a:cs typeface="Arial" panose="020B0604020202020204" pitchFamily="34" charset="0"/>
              </a:rPr>
              <a:t>Everllence</a:t>
            </a:r>
            <a:r>
              <a:rPr lang="de-DE" altLang="de-DE" sz="1150" dirty="0">
                <a:solidFill>
                  <a:srgbClr val="232049"/>
                </a:solidFill>
                <a:latin typeface="Arial" panose="020B0604020202020204" pitchFamily="34" charset="0"/>
                <a:cs typeface="Arial" panose="020B0604020202020204" pitchFamily="34" charset="0"/>
              </a:rPr>
              <a:t> SE ist auf die Fertigung von Gas- und Luftturbinen spezialisiert und bildet mit über 70 Fertigungsstationen, rund 1700 Prozessschritten und sechs Produktgruppen eine hochkomplexe Werkstattfertigung ab – gesteuert über SAP ERP (R3).</a:t>
            </a:r>
          </a:p>
          <a:p>
            <a:pPr lvl="0" defTabSz="914400" eaLnBrk="0" fontAlgn="base" hangingPunct="0">
              <a:spcBef>
                <a:spcPct val="0"/>
              </a:spcBef>
              <a:spcAft>
                <a:spcPct val="0"/>
              </a:spcAft>
            </a:pPr>
            <a:endParaRPr lang="de-DE" altLang="de-DE" sz="800" dirty="0">
              <a:solidFill>
                <a:srgbClr val="232049"/>
              </a:solidFill>
              <a:latin typeface="Arial" panose="020B0604020202020204" pitchFamily="34" charset="0"/>
              <a:cs typeface="Arial" panose="020B0604020202020204" pitchFamily="34" charset="0"/>
            </a:endParaRPr>
          </a:p>
          <a:p>
            <a:pPr lvl="0" defTabSz="914400" eaLnBrk="0" fontAlgn="base" hangingPunct="0">
              <a:spcBef>
                <a:spcPct val="0"/>
              </a:spcBef>
              <a:spcAft>
                <a:spcPct val="0"/>
              </a:spcAft>
            </a:pPr>
            <a:r>
              <a:rPr lang="de-DE" altLang="de-DE" sz="1150" dirty="0">
                <a:solidFill>
                  <a:srgbClr val="232049"/>
                </a:solidFill>
                <a:latin typeface="Arial" panose="020B0604020202020204" pitchFamily="34" charset="0"/>
                <a:cs typeface="Arial" panose="020B0604020202020204" pitchFamily="34" charset="0"/>
              </a:rPr>
              <a:t>Die Vielfalt im Produktmix und die Mehrfachnutzung einzelner Stationen stellen traditionelle Methoden der Wertstromanalyse zunehmend vor Herausforderungen. Hinzu kommen schwankende Materialflüsse und Ressourcenzugänge, die eine durchgängige Produktionsübersicht und verlässliche Planbarkeit erschweren.</a:t>
            </a:r>
          </a:p>
          <a:p>
            <a:pPr lvl="0" defTabSz="914400" eaLnBrk="0" fontAlgn="base" hangingPunct="0">
              <a:spcBef>
                <a:spcPct val="0"/>
              </a:spcBef>
              <a:spcAft>
                <a:spcPct val="0"/>
              </a:spcAft>
            </a:pPr>
            <a:endParaRPr lang="de-DE" altLang="de-DE" sz="800" dirty="0">
              <a:solidFill>
                <a:srgbClr val="232049"/>
              </a:solidFill>
              <a:latin typeface="Arial" panose="020B0604020202020204" pitchFamily="34" charset="0"/>
              <a:cs typeface="Arial" panose="020B0604020202020204" pitchFamily="34" charset="0"/>
            </a:endParaRPr>
          </a:p>
          <a:p>
            <a:pPr lvl="0" defTabSz="914400" eaLnBrk="0" fontAlgn="base" hangingPunct="0">
              <a:spcBef>
                <a:spcPct val="0"/>
              </a:spcBef>
              <a:spcAft>
                <a:spcPct val="0"/>
              </a:spcAft>
            </a:pPr>
            <a:r>
              <a:rPr lang="de-DE" altLang="de-DE" sz="1150" dirty="0">
                <a:solidFill>
                  <a:srgbClr val="232049"/>
                </a:solidFill>
                <a:latin typeface="Arial" panose="020B0604020202020204" pitchFamily="34" charset="0"/>
                <a:cs typeface="Arial" panose="020B0604020202020204" pitchFamily="34" charset="0"/>
              </a:rPr>
              <a:t>Im Rahmen der strategischen Weiterentwicklung verfolgt das Unternehmen das Ziel, die Produktionskapazität bis 2028 um 182 % zu steigern. Damit sollen insbesondere die Fertigung von Gas- und Luftturbinen am Standort Berlin nachhaltig gestärkt und zukunftsfähig gemacht werden.</a:t>
            </a:r>
            <a:endParaRPr lang="de-DE" sz="1150" dirty="0">
              <a:solidFill>
                <a:srgbClr val="232049"/>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C0197C87-96A4-C41B-8CFB-F2EB506FE60E}"/>
              </a:ext>
            </a:extLst>
          </p:cNvPr>
          <p:cNvSpPr/>
          <p:nvPr/>
        </p:nvSpPr>
        <p:spPr>
          <a:xfrm>
            <a:off x="-11" y="9183321"/>
            <a:ext cx="6858011" cy="722679"/>
          </a:xfrm>
          <a:prstGeom prst="rect">
            <a:avLst/>
          </a:prstGeom>
          <a:solidFill>
            <a:srgbClr val="2320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Graphic 963735445">
            <a:extLst>
              <a:ext uri="{FF2B5EF4-FFF2-40B4-BE49-F238E27FC236}">
                <a16:creationId xmlns:a16="http://schemas.microsoft.com/office/drawing/2014/main" id="{546607F9-DF09-3039-8F08-31E49A99A58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37090" y="9317454"/>
            <a:ext cx="983806" cy="426683"/>
          </a:xfrm>
          <a:prstGeom prst="rect">
            <a:avLst/>
          </a:prstGeom>
        </p:spPr>
      </p:pic>
      <p:sp>
        <p:nvSpPr>
          <p:cNvPr id="10" name="TextBox 9">
            <a:extLst>
              <a:ext uri="{FF2B5EF4-FFF2-40B4-BE49-F238E27FC236}">
                <a16:creationId xmlns:a16="http://schemas.microsoft.com/office/drawing/2014/main" id="{18A9E04E-68AB-34B5-CC56-232ADFB3D9B3}"/>
              </a:ext>
            </a:extLst>
          </p:cNvPr>
          <p:cNvSpPr txBox="1"/>
          <p:nvPr/>
        </p:nvSpPr>
        <p:spPr>
          <a:xfrm>
            <a:off x="1521236" y="367746"/>
            <a:ext cx="3775461" cy="523220"/>
          </a:xfrm>
          <a:prstGeom prst="rect">
            <a:avLst/>
          </a:prstGeom>
          <a:noFill/>
        </p:spPr>
        <p:txBody>
          <a:bodyPr wrap="square" rtlCol="0">
            <a:spAutoFit/>
          </a:bodyPr>
          <a:lstStyle/>
          <a:p>
            <a:pPr algn="ctr"/>
            <a:r>
              <a:rPr lang="en-US" sz="2800" b="1">
                <a:solidFill>
                  <a:schemeClr val="bg1"/>
                </a:solidFill>
                <a:latin typeface="Arial" panose="020B0604020202020204" pitchFamily="34" charset="0"/>
                <a:ea typeface="Open Sans ExtraBold" panose="020B0906030804020204" pitchFamily="34" charset="0"/>
                <a:cs typeface="Arial" panose="020B0604020202020204" pitchFamily="34" charset="0"/>
              </a:rPr>
              <a:t>Kundenreferenz</a:t>
            </a:r>
            <a:endParaRPr lang="en-DE" sz="2800" b="1">
              <a:solidFill>
                <a:schemeClr val="bg1"/>
              </a:solidFill>
              <a:latin typeface="Arial" panose="020B0604020202020204" pitchFamily="34" charset="0"/>
              <a:ea typeface="Open Sans ExtraBold" panose="020B0906030804020204" pitchFamily="34" charset="0"/>
              <a:cs typeface="Arial" panose="020B0604020202020204" pitchFamily="34" charset="0"/>
            </a:endParaRPr>
          </a:p>
        </p:txBody>
      </p:sp>
      <p:pic>
        <p:nvPicPr>
          <p:cNvPr id="16" name="Graphic 15">
            <a:extLst>
              <a:ext uri="{FF2B5EF4-FFF2-40B4-BE49-F238E27FC236}">
                <a16:creationId xmlns:a16="http://schemas.microsoft.com/office/drawing/2014/main" id="{82C6ED4C-C264-F5B0-6166-2F6EE84B23D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004" y="161821"/>
            <a:ext cx="1047342" cy="612000"/>
          </a:xfrm>
          <a:prstGeom prst="rect">
            <a:avLst/>
          </a:prstGeom>
        </p:spPr>
      </p:pic>
      <p:sp>
        <p:nvSpPr>
          <p:cNvPr id="17" name="TextBox 16">
            <a:extLst>
              <a:ext uri="{FF2B5EF4-FFF2-40B4-BE49-F238E27FC236}">
                <a16:creationId xmlns:a16="http://schemas.microsoft.com/office/drawing/2014/main" id="{1378EBB3-60B9-2EAA-CE23-6904ADE8A0B4}"/>
              </a:ext>
            </a:extLst>
          </p:cNvPr>
          <p:cNvSpPr txBox="1"/>
          <p:nvPr/>
        </p:nvSpPr>
        <p:spPr>
          <a:xfrm>
            <a:off x="317149" y="2005443"/>
            <a:ext cx="6213974" cy="1584473"/>
          </a:xfrm>
          <a:prstGeom prst="rect">
            <a:avLst/>
          </a:prstGeom>
          <a:noFill/>
        </p:spPr>
        <p:txBody>
          <a:bodyPr wrap="square" rtlCol="0">
            <a:spAutoFit/>
          </a:bodyPr>
          <a:lstStyle/>
          <a:p>
            <a:pPr algn="just">
              <a:lnSpc>
                <a:spcPct val="150000"/>
              </a:lnSpc>
            </a:pPr>
            <a:r>
              <a:rPr lang="de-DE" sz="1100" i="1" dirty="0">
                <a:solidFill>
                  <a:srgbClr val="232049"/>
                </a:solidFill>
                <a:latin typeface="Arial" panose="020B0604020202020204" pitchFamily="34" charset="0"/>
                <a:ea typeface="Open Sans Light" panose="020B0306030504020204" pitchFamily="34" charset="0"/>
                <a:cs typeface="Arial" panose="020B0604020202020204" pitchFamily="34" charset="0"/>
              </a:rPr>
              <a:t>„</a:t>
            </a:r>
            <a:r>
              <a:rPr lang="de-DE" sz="1100" i="1" dirty="0">
                <a:solidFill>
                  <a:srgbClr val="232049"/>
                </a:solidFill>
                <a:latin typeface="Arial" panose="020B0604020202020204" pitchFamily="34" charset="0"/>
                <a:cs typeface="Arial" panose="020B0604020202020204" pitchFamily="34" charset="0"/>
              </a:rPr>
              <a:t>Die Simulation hat uns geholfen, Probleme in unseren Plandaten zu identifizieren. Sie zeigte, dass der bisher geplante Produktmix am Standort so nicht zu schaffen sein wird. Das macht sie zu einem wichtigen Instrument der strategischen Planung. Die Visualisierungen der Simulationsergebnisse sind ein gutes Werkzeug in der Diskussion mit Entscheidungsträgern.</a:t>
            </a:r>
            <a:r>
              <a:rPr lang="de-DE" sz="1100" i="1" dirty="0">
                <a:solidFill>
                  <a:srgbClr val="232049"/>
                </a:solidFill>
                <a:latin typeface="Arial" panose="020B0604020202020204" pitchFamily="34" charset="0"/>
                <a:ea typeface="Open Sans Light" panose="020B0306030504020204" pitchFamily="34" charset="0"/>
                <a:cs typeface="Arial" panose="020B0604020202020204" pitchFamily="34" charset="0"/>
              </a:rPr>
              <a:t>“  -</a:t>
            </a:r>
          </a:p>
          <a:p>
            <a:pPr algn="just">
              <a:lnSpc>
                <a:spcPct val="150000"/>
              </a:lnSpc>
            </a:pPr>
            <a:r>
              <a:rPr lang="de-DE" sz="1100" b="1" i="1" dirty="0">
                <a:solidFill>
                  <a:srgbClr val="232049"/>
                </a:solidFill>
                <a:latin typeface="Arial" panose="020B0604020202020204" pitchFamily="34" charset="0"/>
                <a:ea typeface="Open Sans Light" panose="020B0306030504020204" pitchFamily="34" charset="0"/>
                <a:cs typeface="Arial" panose="020B0604020202020204" pitchFamily="34" charset="0"/>
              </a:rPr>
              <a:t>(</a:t>
            </a:r>
            <a:r>
              <a:rPr lang="de-DE" sz="1100" b="1" i="1" dirty="0">
                <a:solidFill>
                  <a:srgbClr val="232049"/>
                </a:solidFill>
                <a:latin typeface="Arial" panose="020B0604020202020204" pitchFamily="34" charset="0"/>
                <a:cs typeface="Arial" panose="020B0604020202020204" pitchFamily="34" charset="0"/>
              </a:rPr>
              <a:t>Alexander Robin Cordes - Project Manager </a:t>
            </a:r>
            <a:r>
              <a:rPr lang="de-DE" sz="1100" b="1" i="1" dirty="0" err="1">
                <a:solidFill>
                  <a:srgbClr val="232049"/>
                </a:solidFill>
                <a:latin typeface="Arial" panose="020B0604020202020204" pitchFamily="34" charset="0"/>
                <a:cs typeface="Arial" panose="020B0604020202020204" pitchFamily="34" charset="0"/>
              </a:rPr>
              <a:t>Digitalization</a:t>
            </a:r>
            <a:r>
              <a:rPr lang="de-DE" sz="1100" b="1" i="1" dirty="0">
                <a:solidFill>
                  <a:srgbClr val="232049"/>
                </a:solidFill>
                <a:latin typeface="Arial" panose="020B0604020202020204" pitchFamily="34" charset="0"/>
                <a:cs typeface="Arial" panose="020B0604020202020204" pitchFamily="34" charset="0"/>
              </a:rPr>
              <a:t> </a:t>
            </a:r>
            <a:r>
              <a:rPr lang="de-DE" sz="1100" b="1" i="1" dirty="0" err="1">
                <a:solidFill>
                  <a:srgbClr val="232049"/>
                </a:solidFill>
                <a:latin typeface="Arial" panose="020B0604020202020204" pitchFamily="34" charset="0"/>
                <a:cs typeface="Arial" panose="020B0604020202020204" pitchFamily="34" charset="0"/>
              </a:rPr>
              <a:t>Operations</a:t>
            </a:r>
            <a:r>
              <a:rPr lang="de-DE" sz="1100" b="1" i="1" dirty="0">
                <a:solidFill>
                  <a:srgbClr val="232049"/>
                </a:solidFill>
                <a:latin typeface="Arial" panose="020B0604020202020204" pitchFamily="34" charset="0"/>
                <a:cs typeface="Arial" panose="020B0604020202020204" pitchFamily="34" charset="0"/>
              </a:rPr>
              <a:t> Innovation &amp; Excellence</a:t>
            </a:r>
            <a:r>
              <a:rPr lang="de-DE" sz="1100" b="1" i="1" dirty="0">
                <a:solidFill>
                  <a:srgbClr val="232049"/>
                </a:solidFill>
                <a:latin typeface="Arial" panose="020B0604020202020204" pitchFamily="34" charset="0"/>
                <a:ea typeface="Open Sans Light" panose="020B0306030504020204" pitchFamily="34" charset="0"/>
                <a:cs typeface="Arial" panose="020B0604020202020204" pitchFamily="34" charset="0"/>
              </a:rPr>
              <a:t>) </a:t>
            </a:r>
            <a:endParaRPr kumimoji="0" lang="en-DE" altLang="en-DE" sz="1100" b="1" i="1" u="none" strike="noStrike" cap="none" normalizeH="0" baseline="0" dirty="0">
              <a:ln>
                <a:noFill/>
              </a:ln>
              <a:solidFill>
                <a:srgbClr val="232049"/>
              </a:solidFill>
              <a:effectLst/>
              <a:latin typeface="Arial" panose="020B0604020202020204" pitchFamily="34" charset="0"/>
              <a:ea typeface="Open Sans ExtraBold" panose="020B0906030804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0CD5EE90-AEEF-2114-AB22-FCDDC33EC9F6}"/>
              </a:ext>
            </a:extLst>
          </p:cNvPr>
          <p:cNvSpPr txBox="1"/>
          <p:nvPr/>
        </p:nvSpPr>
        <p:spPr>
          <a:xfrm>
            <a:off x="326326" y="3739164"/>
            <a:ext cx="6213974" cy="369332"/>
          </a:xfrm>
          <a:prstGeom prst="rect">
            <a:avLst/>
          </a:prstGeom>
          <a:noFill/>
        </p:spPr>
        <p:txBody>
          <a:bodyPr wrap="square" rtlCol="0">
            <a:spAutoFit/>
          </a:bodyPr>
          <a:lstStyle/>
          <a:p>
            <a:r>
              <a:rPr lang="en-US" b="1">
                <a:solidFill>
                  <a:srgbClr val="232049"/>
                </a:solidFill>
              </a:rPr>
              <a:t>PRODUKTIONSPLANUNG INTELLIGENT SIMULIERT</a:t>
            </a:r>
            <a:endParaRPr lang="en-DE" b="1">
              <a:solidFill>
                <a:srgbClr val="232049"/>
              </a:solidFill>
            </a:endParaRPr>
          </a:p>
        </p:txBody>
      </p:sp>
      <p:sp>
        <p:nvSpPr>
          <p:cNvPr id="18" name="Rectangle 17">
            <a:extLst>
              <a:ext uri="{FF2B5EF4-FFF2-40B4-BE49-F238E27FC236}">
                <a16:creationId xmlns:a16="http://schemas.microsoft.com/office/drawing/2014/main" id="{463067E9-6489-A53D-3BFD-AC5BBB807133}"/>
              </a:ext>
            </a:extLst>
          </p:cNvPr>
          <p:cNvSpPr/>
          <p:nvPr/>
        </p:nvSpPr>
        <p:spPr>
          <a:xfrm>
            <a:off x="-551" y="1287894"/>
            <a:ext cx="6867728" cy="467304"/>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2" name="Rectangle 6">
            <a:extLst>
              <a:ext uri="{FF2B5EF4-FFF2-40B4-BE49-F238E27FC236}">
                <a16:creationId xmlns:a16="http://schemas.microsoft.com/office/drawing/2014/main" id="{F683B1E8-9247-BB9E-FE65-331E084CADCB}"/>
              </a:ext>
            </a:extLst>
          </p:cNvPr>
          <p:cNvSpPr>
            <a:spLocks noChangeArrowheads="1"/>
          </p:cNvSpPr>
          <p:nvPr/>
        </p:nvSpPr>
        <p:spPr bwMode="auto">
          <a:xfrm>
            <a:off x="317149" y="6709723"/>
            <a:ext cx="6213974"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just" fontAlgn="base">
              <a:lnSpc>
                <a:spcPct val="150000"/>
              </a:lnSpc>
              <a:spcBef>
                <a:spcPct val="0"/>
              </a:spcBef>
              <a:spcAft>
                <a:spcPct val="0"/>
              </a:spcAft>
              <a:buClrTx/>
              <a:buSzTx/>
              <a:tabLst/>
            </a:pPr>
            <a:r>
              <a:rPr lang="de-DE" sz="1400" b="1" noProof="0" dirty="0">
                <a:solidFill>
                  <a:srgbClr val="232049"/>
                </a:solidFill>
                <a:latin typeface="Arial" panose="020B0604020202020204" pitchFamily="34" charset="0"/>
                <a:cs typeface="Arial" panose="020B0604020202020204" pitchFamily="34" charset="0"/>
              </a:rPr>
              <a:t>Anforderungen</a:t>
            </a:r>
          </a:p>
          <a:p>
            <a:endParaRPr lang="de-DE" sz="900" dirty="0">
              <a:solidFill>
                <a:srgbClr val="232049"/>
              </a:solidFill>
              <a:latin typeface="Arial" panose="020B0604020202020204" pitchFamily="34" charset="0"/>
              <a:cs typeface="Arial" panose="020B0604020202020204" pitchFamily="34" charset="0"/>
            </a:endParaRPr>
          </a:p>
          <a:p>
            <a:r>
              <a:rPr lang="de-DE" sz="1150" dirty="0">
                <a:solidFill>
                  <a:srgbClr val="232049"/>
                </a:solidFill>
                <a:latin typeface="Arial" panose="020B0604020202020204" pitchFamily="34" charset="0"/>
                <a:cs typeface="Arial" panose="020B0604020202020204" pitchFamily="34" charset="0"/>
              </a:rPr>
              <a:t>Ziel war es, eine fundierte Entscheidungsbasis für das Produktionsmanagement zu schaffen,  durch den Einsatz einer leistungsstarken Modellierungs- und Simulationsumgebung. </a:t>
            </a:r>
          </a:p>
          <a:p>
            <a:endParaRPr lang="de-DE" sz="800" dirty="0">
              <a:solidFill>
                <a:srgbClr val="232049"/>
              </a:solidFill>
              <a:latin typeface="Arial" panose="020B0604020202020204" pitchFamily="34" charset="0"/>
              <a:cs typeface="Arial" panose="020B0604020202020204" pitchFamily="34" charset="0"/>
            </a:endParaRPr>
          </a:p>
          <a:p>
            <a:r>
              <a:rPr lang="de-DE" sz="1150" dirty="0">
                <a:solidFill>
                  <a:srgbClr val="232049"/>
                </a:solidFill>
                <a:latin typeface="Arial" panose="020B0604020202020204" pitchFamily="34" charset="0"/>
                <a:cs typeface="Arial" panose="020B0604020202020204" pitchFamily="34" charset="0"/>
              </a:rPr>
              <a:t>Auf Basis verfügbarer Systemdaten wurden komplexe Materialflüsse und Prozessabhängigkeiten im Produktionssystem, einschließlich eines Ramp-</a:t>
            </a:r>
            <a:r>
              <a:rPr lang="de-DE" sz="1150" dirty="0" err="1">
                <a:solidFill>
                  <a:srgbClr val="232049"/>
                </a:solidFill>
                <a:latin typeface="Arial" panose="020B0604020202020204" pitchFamily="34" charset="0"/>
                <a:cs typeface="Arial" panose="020B0604020202020204" pitchFamily="34" charset="0"/>
              </a:rPr>
              <a:t>up</a:t>
            </a:r>
            <a:r>
              <a:rPr lang="de-DE" sz="1150" dirty="0">
                <a:solidFill>
                  <a:srgbClr val="232049"/>
                </a:solidFill>
                <a:latin typeface="Arial" panose="020B0604020202020204" pitchFamily="34" charset="0"/>
                <a:cs typeface="Arial" panose="020B0604020202020204" pitchFamily="34" charset="0"/>
              </a:rPr>
              <a:t>-Szenarios, realitätsnah abgebildet. Durch die Simulation hunderter Operationen über einen Zeitraum von mehr als drei Jahren konnten Engpässe und Ineffizienzen mittels datengetriebener Wertstromanalyse identifiziert werden.</a:t>
            </a:r>
          </a:p>
          <a:p>
            <a:r>
              <a:rPr lang="de-DE" sz="1150" dirty="0">
                <a:solidFill>
                  <a:srgbClr val="232049"/>
                </a:solidFill>
                <a:latin typeface="Arial" panose="020B0604020202020204" pitchFamily="34" charset="0"/>
                <a:cs typeface="Arial" panose="020B0604020202020204" pitchFamily="34" charset="0"/>
              </a:rPr>
              <a:t> </a:t>
            </a:r>
          </a:p>
          <a:p>
            <a:r>
              <a:rPr lang="de-DE" sz="1150" dirty="0">
                <a:solidFill>
                  <a:srgbClr val="232049"/>
                </a:solidFill>
                <a:latin typeface="Arial" panose="020B0604020202020204" pitchFamily="34" charset="0"/>
                <a:cs typeface="Arial" panose="020B0604020202020204" pitchFamily="34" charset="0"/>
              </a:rPr>
              <a:t>Die Ergebnisse wurden mittels verständlicher Datenvisualisierung und Storytelling so aufbereitet, dass sie gezielt in Entscheidungsprozesse einfließen konnten.</a:t>
            </a:r>
          </a:p>
        </p:txBody>
      </p:sp>
      <p:pic>
        <p:nvPicPr>
          <p:cNvPr id="11" name="Grafik 10" descr="Ein Bild, das Uhr, Design enthält.">
            <a:extLst>
              <a:ext uri="{FF2B5EF4-FFF2-40B4-BE49-F238E27FC236}">
                <a16:creationId xmlns:a16="http://schemas.microsoft.com/office/drawing/2014/main" id="{644C4FA7-69EE-5822-B554-C0CDA6A563BB}"/>
              </a:ext>
            </a:extLst>
          </p:cNvPr>
          <p:cNvPicPr>
            <a:picLocks noChangeAspect="1"/>
          </p:cNvPicPr>
          <p:nvPr/>
        </p:nvPicPr>
        <p:blipFill>
          <a:blip r:embed="rId8">
            <a:extLst>
              <a:ext uri="{28A0092B-C50C-407E-A947-70E740481C1C}">
                <a14:useLocalDpi xmlns:a14="http://schemas.microsoft.com/office/drawing/2010/main" val="0"/>
              </a:ext>
            </a:extLst>
          </a:blip>
          <a:srcRect l="36413" t="44579" r="37132" b="45325"/>
          <a:stretch>
            <a:fillRect/>
          </a:stretch>
        </p:blipFill>
        <p:spPr>
          <a:xfrm>
            <a:off x="2573023" y="1341983"/>
            <a:ext cx="1671886" cy="358892"/>
          </a:xfrm>
          <a:prstGeom prst="rect">
            <a:avLst/>
          </a:prstGeom>
        </p:spPr>
      </p:pic>
    </p:spTree>
    <p:extLst>
      <p:ext uri="{BB962C8B-B14F-4D97-AF65-F5344CB8AC3E}">
        <p14:creationId xmlns:p14="http://schemas.microsoft.com/office/powerpoint/2010/main" val="3681116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49EABB85-7CBE-9F02-DDF5-50C27F73D18A}"/>
              </a:ext>
            </a:extLst>
          </p:cNvPr>
          <p:cNvSpPr/>
          <p:nvPr/>
        </p:nvSpPr>
        <p:spPr>
          <a:xfrm>
            <a:off x="-11" y="8928001"/>
            <a:ext cx="6858011" cy="977998"/>
          </a:xfrm>
          <a:prstGeom prst="rect">
            <a:avLst/>
          </a:prstGeom>
          <a:solidFill>
            <a:srgbClr val="2320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graphicFrame>
        <p:nvGraphicFramePr>
          <p:cNvPr id="43" name="Table 42">
            <a:extLst>
              <a:ext uri="{FF2B5EF4-FFF2-40B4-BE49-F238E27FC236}">
                <a16:creationId xmlns:a16="http://schemas.microsoft.com/office/drawing/2014/main" id="{E663B3B8-2FAF-7487-54D4-B4E9CEAD1325}"/>
              </a:ext>
            </a:extLst>
          </p:cNvPr>
          <p:cNvGraphicFramePr>
            <a:graphicFrameLocks noGrp="1"/>
          </p:cNvGraphicFramePr>
          <p:nvPr>
            <p:extLst>
              <p:ext uri="{D42A27DB-BD31-4B8C-83A1-F6EECF244321}">
                <p14:modId xmlns:p14="http://schemas.microsoft.com/office/powerpoint/2010/main" val="940593454"/>
              </p:ext>
            </p:extLst>
          </p:nvPr>
        </p:nvGraphicFramePr>
        <p:xfrm>
          <a:off x="-22" y="8947705"/>
          <a:ext cx="4212504" cy="937260"/>
        </p:xfrm>
        <a:graphic>
          <a:graphicData uri="http://schemas.openxmlformats.org/drawingml/2006/table">
            <a:tbl>
              <a:tblPr firstRow="1" bandRow="1">
                <a:tableStyleId>{5C22544A-7EE6-4342-B048-85BDC9FD1C3A}</a:tableStyleId>
              </a:tblPr>
              <a:tblGrid>
                <a:gridCol w="1706673">
                  <a:extLst>
                    <a:ext uri="{9D8B030D-6E8A-4147-A177-3AD203B41FA5}">
                      <a16:colId xmlns:a16="http://schemas.microsoft.com/office/drawing/2014/main" val="4101501548"/>
                    </a:ext>
                  </a:extLst>
                </a:gridCol>
                <a:gridCol w="736296">
                  <a:extLst>
                    <a:ext uri="{9D8B030D-6E8A-4147-A177-3AD203B41FA5}">
                      <a16:colId xmlns:a16="http://schemas.microsoft.com/office/drawing/2014/main" val="4049085768"/>
                    </a:ext>
                  </a:extLst>
                </a:gridCol>
                <a:gridCol w="1769535">
                  <a:extLst>
                    <a:ext uri="{9D8B030D-6E8A-4147-A177-3AD203B41FA5}">
                      <a16:colId xmlns:a16="http://schemas.microsoft.com/office/drawing/2014/main" val="1625510947"/>
                    </a:ext>
                  </a:extLst>
                </a:gridCol>
              </a:tblGrid>
              <a:tr h="150457">
                <a:tc>
                  <a:txBody>
                    <a:bodyPr/>
                    <a:lstStyle/>
                    <a:p>
                      <a:r>
                        <a:rPr lang="en-US" sz="1050" err="1">
                          <a:solidFill>
                            <a:schemeClr val="bg1"/>
                          </a:solidFill>
                          <a:latin typeface="Arial" panose="020B0604020202020204" pitchFamily="34" charset="0"/>
                          <a:cs typeface="Arial" panose="020B0604020202020204" pitchFamily="34" charset="0"/>
                        </a:rPr>
                        <a:t>Kontakt</a:t>
                      </a:r>
                      <a:endParaRPr lang="en-DE" sz="105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DE" sz="90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DE" sz="90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26199961"/>
                  </a:ext>
                </a:extLst>
              </a:tr>
              <a:tr h="131649">
                <a:tc>
                  <a:txBody>
                    <a:bodyPr/>
                    <a:lstStyle/>
                    <a:p>
                      <a:r>
                        <a:rPr lang="en-US" sz="800">
                          <a:solidFill>
                            <a:schemeClr val="bg1"/>
                          </a:solidFill>
                          <a:latin typeface="Arial" panose="020B0604020202020204" pitchFamily="34" charset="0"/>
                          <a:cs typeface="Arial" panose="020B0604020202020204" pitchFamily="34" charset="0"/>
                        </a:rPr>
                        <a:t>iFAKT GmbH</a:t>
                      </a:r>
                      <a:endParaRPr lang="en-DE" sz="80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900">
                          <a:solidFill>
                            <a:schemeClr val="bg1"/>
                          </a:solidFill>
                          <a:latin typeface="Arial" panose="020B0604020202020204" pitchFamily="34" charset="0"/>
                          <a:cs typeface="Arial" panose="020B0604020202020204" pitchFamily="34" charset="0"/>
                        </a:rPr>
                        <a:t>Tel.:</a:t>
                      </a:r>
                      <a:endParaRPr lang="en-DE" sz="90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DE" sz="800">
                          <a:solidFill>
                            <a:schemeClr val="bg1"/>
                          </a:solidFill>
                          <a:latin typeface="Arial" panose="020B0604020202020204" pitchFamily="34" charset="0"/>
                          <a:cs typeface="Arial" panose="020B0604020202020204" pitchFamily="34" charset="0"/>
                        </a:rPr>
                        <a:t>+49 (0) 711 674 00 514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75997029"/>
                  </a:ext>
                </a:extLst>
              </a:tr>
              <a:tr h="131649">
                <a:tc>
                  <a:txBody>
                    <a:bodyPr/>
                    <a:lstStyle/>
                    <a:p>
                      <a:r>
                        <a:rPr lang="en-US" sz="800" err="1">
                          <a:solidFill>
                            <a:schemeClr val="bg1"/>
                          </a:solidFill>
                          <a:latin typeface="Arial" panose="020B0604020202020204" pitchFamily="34" charset="0"/>
                          <a:cs typeface="Arial" panose="020B0604020202020204" pitchFamily="34" charset="0"/>
                        </a:rPr>
                        <a:t>Stadionstr</a:t>
                      </a:r>
                      <a:r>
                        <a:rPr lang="en-US" sz="800">
                          <a:solidFill>
                            <a:schemeClr val="bg1"/>
                          </a:solidFill>
                          <a:latin typeface="Arial" panose="020B0604020202020204" pitchFamily="34" charset="0"/>
                          <a:cs typeface="Arial" panose="020B0604020202020204" pitchFamily="34" charset="0"/>
                        </a:rPr>
                        <a:t>. 66</a:t>
                      </a:r>
                      <a:endParaRPr lang="en-DE" sz="80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900">
                          <a:solidFill>
                            <a:schemeClr val="bg1"/>
                          </a:solidFill>
                          <a:latin typeface="Arial" panose="020B0604020202020204" pitchFamily="34" charset="0"/>
                          <a:cs typeface="Arial" panose="020B0604020202020204" pitchFamily="34" charset="0"/>
                        </a:rPr>
                        <a:t>E-Mail:</a:t>
                      </a:r>
                      <a:endParaRPr lang="en-DE" sz="90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800">
                          <a:solidFill>
                            <a:schemeClr val="bg1"/>
                          </a:solidFill>
                          <a:latin typeface="Arial" panose="020B0604020202020204" pitchFamily="34" charset="0"/>
                          <a:cs typeface="Arial" panose="020B0604020202020204" pitchFamily="34" charset="0"/>
                        </a:rPr>
                        <a:t>sales@ifakt.de</a:t>
                      </a:r>
                      <a:endParaRPr lang="en-DE" sz="80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73778910"/>
                  </a:ext>
                </a:extLst>
              </a:tr>
              <a:tr h="131649">
                <a:tc>
                  <a:txBody>
                    <a:bodyPr/>
                    <a:lstStyle/>
                    <a:p>
                      <a:r>
                        <a:rPr lang="en-US" sz="800">
                          <a:solidFill>
                            <a:schemeClr val="bg1"/>
                          </a:solidFill>
                          <a:latin typeface="Arial" panose="020B0604020202020204" pitchFamily="34" charset="0"/>
                          <a:cs typeface="Arial" panose="020B0604020202020204" pitchFamily="34" charset="0"/>
                        </a:rPr>
                        <a:t>70771 </a:t>
                      </a:r>
                      <a:r>
                        <a:rPr lang="en-US" sz="800" err="1">
                          <a:solidFill>
                            <a:schemeClr val="bg1"/>
                          </a:solidFill>
                          <a:latin typeface="Arial" panose="020B0604020202020204" pitchFamily="34" charset="0"/>
                          <a:cs typeface="Arial" panose="020B0604020202020204" pitchFamily="34" charset="0"/>
                        </a:rPr>
                        <a:t>Echterdingen</a:t>
                      </a:r>
                      <a:endParaRPr lang="en-DE" sz="80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900">
                          <a:solidFill>
                            <a:schemeClr val="bg1"/>
                          </a:solidFill>
                          <a:latin typeface="Arial" panose="020B0604020202020204" pitchFamily="34" charset="0"/>
                          <a:cs typeface="Arial" panose="020B0604020202020204" pitchFamily="34" charset="0"/>
                        </a:rPr>
                        <a:t>Web:</a:t>
                      </a:r>
                      <a:endParaRPr lang="en-DE" sz="90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800">
                          <a:solidFill>
                            <a:schemeClr val="bg1"/>
                          </a:solidFill>
                          <a:latin typeface="Arial" panose="020B0604020202020204" pitchFamily="34" charset="0"/>
                          <a:cs typeface="Arial" panose="020B0604020202020204" pitchFamily="34" charset="0"/>
                        </a:rPr>
                        <a:t>www.ifakt.com</a:t>
                      </a:r>
                      <a:endParaRPr lang="en-DE" sz="800">
                        <a:solidFill>
                          <a:schemeClr val="bg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89054608"/>
                  </a:ext>
                </a:extLst>
              </a:tr>
            </a:tbl>
          </a:graphicData>
        </a:graphic>
      </p:graphicFrame>
      <p:pic>
        <p:nvPicPr>
          <p:cNvPr id="44" name="Graphic 963735445">
            <a:extLst>
              <a:ext uri="{FF2B5EF4-FFF2-40B4-BE49-F238E27FC236}">
                <a16:creationId xmlns:a16="http://schemas.microsoft.com/office/drawing/2014/main" id="{FB29FDB7-B552-04DF-1FA4-2264C038DAE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98890" y="9186297"/>
            <a:ext cx="1077595" cy="467360"/>
          </a:xfrm>
          <a:prstGeom prst="rect">
            <a:avLst/>
          </a:prstGeom>
        </p:spPr>
      </p:pic>
      <p:sp>
        <p:nvSpPr>
          <p:cNvPr id="50" name="TextBox 49">
            <a:extLst>
              <a:ext uri="{FF2B5EF4-FFF2-40B4-BE49-F238E27FC236}">
                <a16:creationId xmlns:a16="http://schemas.microsoft.com/office/drawing/2014/main" id="{03E3AEF4-80D4-C71D-1487-1E5516851C9F}"/>
              </a:ext>
            </a:extLst>
          </p:cNvPr>
          <p:cNvSpPr txBox="1"/>
          <p:nvPr/>
        </p:nvSpPr>
        <p:spPr>
          <a:xfrm>
            <a:off x="144839" y="4836165"/>
            <a:ext cx="6531646" cy="4259308"/>
          </a:xfrm>
          <a:prstGeom prst="rect">
            <a:avLst/>
          </a:prstGeom>
          <a:noFill/>
        </p:spPr>
        <p:txBody>
          <a:bodyPr wrap="square">
            <a:spAutoFit/>
          </a:bodyPr>
          <a:lstStyle/>
          <a:p>
            <a:pPr>
              <a:lnSpc>
                <a:spcPct val="150000"/>
              </a:lnSpc>
            </a:pPr>
            <a:r>
              <a:rPr lang="de-DE" sz="1400" b="1" dirty="0">
                <a:solidFill>
                  <a:srgbClr val="232049"/>
                </a:solidFill>
                <a:latin typeface="Arial" panose="020B0604020202020204" pitchFamily="34" charset="0"/>
                <a:cs typeface="Arial" panose="020B0604020202020204" pitchFamily="34" charset="0"/>
              </a:rPr>
              <a:t>Ergebnis </a:t>
            </a:r>
          </a:p>
          <a:p>
            <a:pPr>
              <a:lnSpc>
                <a:spcPct val="150000"/>
              </a:lnSpc>
            </a:pPr>
            <a:r>
              <a:rPr lang="de-DE" sz="1150" dirty="0">
                <a:solidFill>
                  <a:srgbClr val="232049"/>
                </a:solidFill>
                <a:latin typeface="Arial" panose="020B0604020202020204" pitchFamily="34" charset="0"/>
                <a:cs typeface="Arial" panose="020B0604020202020204" pitchFamily="34" charset="0"/>
              </a:rPr>
              <a:t>Die datenbasierte Analyse und Simulation lieferte zentrale Erkenntnisse zur Optimierung des Produktionssystems.</a:t>
            </a:r>
          </a:p>
          <a:p>
            <a:pPr marL="285750" indent="-285750">
              <a:lnSpc>
                <a:spcPct val="150000"/>
              </a:lnSpc>
              <a:buFont typeface="Arial" panose="020B0604020202020204" pitchFamily="34" charset="0"/>
              <a:buChar char="•"/>
            </a:pPr>
            <a:r>
              <a:rPr lang="de-DE" sz="1150" dirty="0">
                <a:solidFill>
                  <a:srgbClr val="232049"/>
                </a:solidFill>
                <a:latin typeface="Arial" panose="020B0604020202020204" pitchFamily="34" charset="0"/>
                <a:cs typeface="Arial" panose="020B0604020202020204" pitchFamily="34" charset="0"/>
              </a:rPr>
              <a:t>Mängel in der Datenqualität der SAP-Daten konnten identifiziert und durch den Kunden behoben werden, um die Planungsqualität in Zukunft zu erhöhen.</a:t>
            </a:r>
          </a:p>
          <a:p>
            <a:pPr marL="285750" indent="-285750">
              <a:lnSpc>
                <a:spcPct val="150000"/>
              </a:lnSpc>
              <a:buFont typeface="Arial" panose="020B0604020202020204" pitchFamily="34" charset="0"/>
              <a:buChar char="•"/>
            </a:pPr>
            <a:r>
              <a:rPr lang="de-DE" sz="1150" dirty="0">
                <a:solidFill>
                  <a:srgbClr val="232049"/>
                </a:solidFill>
                <a:latin typeface="Arial" panose="020B0604020202020204" pitchFamily="34" charset="0"/>
                <a:cs typeface="Arial" panose="020B0604020202020204" pitchFamily="34" charset="0"/>
              </a:rPr>
              <a:t>Der Materialfluss konnte visualisiert und ineffiziente Transportwege konnten aufgezeigt werden.</a:t>
            </a:r>
          </a:p>
          <a:p>
            <a:pPr marL="285750" indent="-285750">
              <a:lnSpc>
                <a:spcPct val="150000"/>
              </a:lnSpc>
              <a:buFont typeface="Arial" panose="020B0604020202020204" pitchFamily="34" charset="0"/>
              <a:buChar char="•"/>
            </a:pPr>
            <a:r>
              <a:rPr lang="de-DE" sz="1150" dirty="0">
                <a:solidFill>
                  <a:srgbClr val="232049"/>
                </a:solidFill>
                <a:latin typeface="Arial" panose="020B0604020202020204" pitchFamily="34" charset="0"/>
                <a:cs typeface="Arial" panose="020B0604020202020204" pitchFamily="34" charset="0"/>
              </a:rPr>
              <a:t>Die erwarteten Durchlaufzeiten und Stationsauslastungen konnten bei verschiedenen Szenarien ermittelt werden.</a:t>
            </a:r>
          </a:p>
          <a:p>
            <a:pPr marL="285750" indent="-285750">
              <a:lnSpc>
                <a:spcPct val="150000"/>
              </a:lnSpc>
              <a:buFont typeface="Arial" panose="020B0604020202020204" pitchFamily="34" charset="0"/>
              <a:buChar char="•"/>
            </a:pPr>
            <a:r>
              <a:rPr lang="de-DE" sz="1150" dirty="0">
                <a:solidFill>
                  <a:srgbClr val="232049"/>
                </a:solidFill>
                <a:latin typeface="Arial" panose="020B0604020202020204" pitchFamily="34" charset="0"/>
                <a:cs typeface="Arial" panose="020B0604020202020204" pitchFamily="34" charset="0"/>
              </a:rPr>
              <a:t>Relevante Engpassstationen und Maßnahmen konnten zu deren Behebung zur Erreichung des Ramp-</a:t>
            </a:r>
            <a:r>
              <a:rPr lang="de-DE" sz="1150" dirty="0" err="1">
                <a:solidFill>
                  <a:srgbClr val="232049"/>
                </a:solidFill>
                <a:latin typeface="Arial" panose="020B0604020202020204" pitchFamily="34" charset="0"/>
                <a:cs typeface="Arial" panose="020B0604020202020204" pitchFamily="34" charset="0"/>
              </a:rPr>
              <a:t>ups</a:t>
            </a:r>
            <a:r>
              <a:rPr lang="de-DE" sz="1150" dirty="0">
                <a:solidFill>
                  <a:srgbClr val="232049"/>
                </a:solidFill>
                <a:latin typeface="Arial" panose="020B0604020202020204" pitchFamily="34" charset="0"/>
                <a:cs typeface="Arial" panose="020B0604020202020204" pitchFamily="34" charset="0"/>
              </a:rPr>
              <a:t> im Jahr 2028 identifiziert werden.</a:t>
            </a:r>
          </a:p>
          <a:p>
            <a:pPr marL="285750" indent="-285750">
              <a:lnSpc>
                <a:spcPct val="150000"/>
              </a:lnSpc>
              <a:buFont typeface="Arial" panose="020B0604020202020204" pitchFamily="34" charset="0"/>
              <a:buChar char="•"/>
            </a:pPr>
            <a:r>
              <a:rPr lang="de-DE" sz="1150" dirty="0">
                <a:solidFill>
                  <a:srgbClr val="232049"/>
                </a:solidFill>
                <a:latin typeface="Arial" panose="020B0604020202020204" pitchFamily="34" charset="0"/>
                <a:cs typeface="Arial" panose="020B0604020202020204" pitchFamily="34" charset="0"/>
              </a:rPr>
              <a:t>Ein geeigneter Produktmix zur Erreichung einer gleichmäßig hohen Produktionsauslastung konnte ermittelt werden.</a:t>
            </a:r>
          </a:p>
          <a:p>
            <a:pPr marL="285750" indent="-285750">
              <a:lnSpc>
                <a:spcPct val="150000"/>
              </a:lnSpc>
              <a:buFont typeface="Arial" panose="020B0604020202020204" pitchFamily="34" charset="0"/>
              <a:buChar char="•"/>
            </a:pPr>
            <a:r>
              <a:rPr lang="de-DE" sz="1150" dirty="0">
                <a:solidFill>
                  <a:srgbClr val="232049"/>
                </a:solidFill>
                <a:latin typeface="Arial" panose="020B0604020202020204" pitchFamily="34" charset="0"/>
                <a:cs typeface="Arial" panose="020B0604020202020204" pitchFamily="34" charset="0"/>
              </a:rPr>
              <a:t>Anhand einer Lagerplatzauslastungsbetrachtung konnten Pufferkapazitätsengpässe großer Baugruppen beim Ramp-</a:t>
            </a:r>
            <a:r>
              <a:rPr lang="de-DE" sz="1150" dirty="0" err="1">
                <a:solidFill>
                  <a:srgbClr val="232049"/>
                </a:solidFill>
                <a:latin typeface="Arial" panose="020B0604020202020204" pitchFamily="34" charset="0"/>
                <a:cs typeface="Arial" panose="020B0604020202020204" pitchFamily="34" charset="0"/>
              </a:rPr>
              <a:t>up</a:t>
            </a:r>
            <a:r>
              <a:rPr lang="de-DE" sz="1150" dirty="0">
                <a:solidFill>
                  <a:srgbClr val="232049"/>
                </a:solidFill>
                <a:latin typeface="Arial" panose="020B0604020202020204" pitchFamily="34" charset="0"/>
                <a:cs typeface="Arial" panose="020B0604020202020204" pitchFamily="34" charset="0"/>
              </a:rPr>
              <a:t> aufgedeckt werden.</a:t>
            </a:r>
          </a:p>
        </p:txBody>
      </p:sp>
      <p:pic>
        <p:nvPicPr>
          <p:cNvPr id="3" name="Graphic 2">
            <a:extLst>
              <a:ext uri="{FF2B5EF4-FFF2-40B4-BE49-F238E27FC236}">
                <a16:creationId xmlns:a16="http://schemas.microsoft.com/office/drawing/2014/main" id="{644E8CD5-1BEF-6BC8-65FB-78505CC5AF8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364" y="121194"/>
            <a:ext cx="708609" cy="439474"/>
          </a:xfrm>
          <a:prstGeom prst="rect">
            <a:avLst/>
          </a:prstGeom>
        </p:spPr>
      </p:pic>
      <p:sp>
        <p:nvSpPr>
          <p:cNvPr id="45" name="TextBox 44">
            <a:extLst>
              <a:ext uri="{FF2B5EF4-FFF2-40B4-BE49-F238E27FC236}">
                <a16:creationId xmlns:a16="http://schemas.microsoft.com/office/drawing/2014/main" id="{147DE1AB-C044-77D2-7AD3-DF3EEACEAD41}"/>
              </a:ext>
            </a:extLst>
          </p:cNvPr>
          <p:cNvSpPr txBox="1"/>
          <p:nvPr/>
        </p:nvSpPr>
        <p:spPr>
          <a:xfrm>
            <a:off x="4039351" y="8957090"/>
            <a:ext cx="1058052" cy="253916"/>
          </a:xfrm>
          <a:prstGeom prst="rect">
            <a:avLst/>
          </a:prstGeom>
          <a:noFill/>
        </p:spPr>
        <p:txBody>
          <a:bodyPr wrap="square" rtlCol="0">
            <a:spAutoFit/>
          </a:bodyPr>
          <a:lstStyle/>
          <a:p>
            <a:pPr algn="ctr"/>
            <a:r>
              <a:rPr lang="en-US" sz="1050" b="1">
                <a:solidFill>
                  <a:schemeClr val="bg1"/>
                </a:solidFill>
                <a:latin typeface="Arial" panose="020B0604020202020204" pitchFamily="34" charset="0"/>
                <a:cs typeface="Arial" panose="020B0604020202020204" pitchFamily="34" charset="0"/>
              </a:rPr>
              <a:t>Follow us</a:t>
            </a:r>
            <a:endParaRPr lang="en-DE" sz="1050" b="1">
              <a:solidFill>
                <a:schemeClr val="bg1"/>
              </a:solidFill>
              <a:latin typeface="Arial" panose="020B0604020202020204" pitchFamily="34" charset="0"/>
              <a:cs typeface="Arial" panose="020B0604020202020204" pitchFamily="34" charset="0"/>
            </a:endParaRPr>
          </a:p>
        </p:txBody>
      </p:sp>
      <p:pic>
        <p:nvPicPr>
          <p:cNvPr id="46" name="Graphic 1881750405">
            <a:extLst>
              <a:ext uri="{FF2B5EF4-FFF2-40B4-BE49-F238E27FC236}">
                <a16:creationId xmlns:a16="http://schemas.microsoft.com/office/drawing/2014/main" id="{4A328F76-2779-CA5B-59CB-140D27A322F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88239" y="9246080"/>
            <a:ext cx="251460" cy="251460"/>
          </a:xfrm>
          <a:prstGeom prst="rect">
            <a:avLst/>
          </a:prstGeom>
        </p:spPr>
      </p:pic>
      <p:pic>
        <p:nvPicPr>
          <p:cNvPr id="47" name="Graphic 572159460">
            <a:extLst>
              <a:ext uri="{FF2B5EF4-FFF2-40B4-BE49-F238E27FC236}">
                <a16:creationId xmlns:a16="http://schemas.microsoft.com/office/drawing/2014/main" id="{9DB5509A-A72B-225F-0486-467A2E21D53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291947" y="9242207"/>
            <a:ext cx="251460" cy="251460"/>
          </a:xfrm>
          <a:prstGeom prst="rect">
            <a:avLst/>
          </a:prstGeom>
        </p:spPr>
      </p:pic>
      <p:sp>
        <p:nvSpPr>
          <p:cNvPr id="2056" name="TextBox 2055">
            <a:extLst>
              <a:ext uri="{FF2B5EF4-FFF2-40B4-BE49-F238E27FC236}">
                <a16:creationId xmlns:a16="http://schemas.microsoft.com/office/drawing/2014/main" id="{FA78E06A-7F3C-F6DE-5364-78287FB522D1}"/>
              </a:ext>
            </a:extLst>
          </p:cNvPr>
          <p:cNvSpPr txBox="1"/>
          <p:nvPr/>
        </p:nvSpPr>
        <p:spPr>
          <a:xfrm>
            <a:off x="1541089" y="190869"/>
            <a:ext cx="3775461" cy="369332"/>
          </a:xfrm>
          <a:prstGeom prst="rect">
            <a:avLst/>
          </a:prstGeom>
          <a:noFill/>
        </p:spPr>
        <p:txBody>
          <a:bodyPr wrap="square" rtlCol="0">
            <a:spAutoFit/>
          </a:bodyPr>
          <a:lstStyle/>
          <a:p>
            <a:pPr algn="ctr"/>
            <a:r>
              <a:rPr lang="en-US" b="1">
                <a:solidFill>
                  <a:srgbClr val="232049"/>
                </a:solidFill>
                <a:latin typeface="Arial" panose="020B0604020202020204" pitchFamily="34" charset="0"/>
                <a:ea typeface="Open Sans ExtraBold" panose="020B0906030804020204" pitchFamily="34" charset="0"/>
                <a:cs typeface="Arial" panose="020B0604020202020204" pitchFamily="34" charset="0"/>
              </a:rPr>
              <a:t>Kundenreferenz</a:t>
            </a:r>
            <a:endParaRPr lang="en-DE" b="1">
              <a:solidFill>
                <a:srgbClr val="232049"/>
              </a:solidFill>
              <a:latin typeface="Arial" panose="020B0604020202020204" pitchFamily="34" charset="0"/>
              <a:ea typeface="Open Sans ExtraBold" panose="020B0906030804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6F0933B4-2F04-80E6-BB15-D07404BDA248}"/>
              </a:ext>
            </a:extLst>
          </p:cNvPr>
          <p:cNvSpPr txBox="1"/>
          <p:nvPr/>
        </p:nvSpPr>
        <p:spPr>
          <a:xfrm>
            <a:off x="178046" y="656720"/>
            <a:ext cx="6213609" cy="1975413"/>
          </a:xfrm>
          <a:prstGeom prst="rect">
            <a:avLst/>
          </a:prstGeom>
          <a:noFill/>
        </p:spPr>
        <p:txBody>
          <a:bodyPr wrap="square">
            <a:spAutoFit/>
          </a:bodyPr>
          <a:lstStyle/>
          <a:p>
            <a:pPr>
              <a:lnSpc>
                <a:spcPct val="150000"/>
              </a:lnSpc>
            </a:pPr>
            <a:r>
              <a:rPr lang="de-DE" sz="1400" b="1" noProof="0" dirty="0" err="1">
                <a:solidFill>
                  <a:srgbClr val="232049"/>
                </a:solidFill>
                <a:latin typeface="Arial" panose="020B0604020202020204" pitchFamily="34" charset="0"/>
                <a:cs typeface="Arial" panose="020B0604020202020204" pitchFamily="34" charset="0"/>
              </a:rPr>
              <a:t>iFAKT</a:t>
            </a:r>
            <a:r>
              <a:rPr lang="de-DE" sz="1400" b="1" noProof="0" dirty="0">
                <a:solidFill>
                  <a:srgbClr val="232049"/>
                </a:solidFill>
                <a:latin typeface="Arial" panose="020B0604020202020204" pitchFamily="34" charset="0"/>
                <a:cs typeface="Arial" panose="020B0604020202020204" pitchFamily="34" charset="0"/>
              </a:rPr>
              <a:t> Dienstleistung</a:t>
            </a:r>
            <a:endParaRPr lang="de-DE" sz="1400" noProof="0" dirty="0">
              <a:solidFill>
                <a:srgbClr val="232049"/>
              </a:solidFill>
              <a:latin typeface="Arial" panose="020B0604020202020204" pitchFamily="34" charset="0"/>
              <a:cs typeface="Arial" panose="020B0604020202020204" pitchFamily="34" charset="0"/>
            </a:endParaRPr>
          </a:p>
          <a:p>
            <a:pPr>
              <a:lnSpc>
                <a:spcPct val="150000"/>
              </a:lnSpc>
            </a:pPr>
            <a:r>
              <a:rPr lang="de-DE" sz="1150" noProof="0" dirty="0">
                <a:solidFill>
                  <a:srgbClr val="232049"/>
                </a:solidFill>
                <a:latin typeface="Arial" panose="020B0604020202020204" pitchFamily="34" charset="0"/>
                <a:cs typeface="Arial" panose="020B0604020202020204" pitchFamily="34" charset="0"/>
              </a:rPr>
              <a:t>Simulation und Analyse des </a:t>
            </a:r>
            <a:r>
              <a:rPr lang="de-DE" sz="1150" noProof="0" dirty="0" err="1">
                <a:solidFill>
                  <a:srgbClr val="232049"/>
                </a:solidFill>
                <a:latin typeface="Arial" panose="020B0604020202020204" pitchFamily="34" charset="0"/>
                <a:cs typeface="Arial" panose="020B0604020202020204" pitchFamily="34" charset="0"/>
              </a:rPr>
              <a:t>Produktionsramp-ups</a:t>
            </a:r>
            <a:r>
              <a:rPr lang="de-DE" sz="1150" noProof="0" dirty="0">
                <a:solidFill>
                  <a:srgbClr val="232049"/>
                </a:solidFill>
                <a:latin typeface="Arial" panose="020B0604020202020204" pitchFamily="34" charset="0"/>
                <a:cs typeface="Arial" panose="020B0604020202020204" pitchFamily="34" charset="0"/>
              </a:rPr>
              <a:t> bis 2028 mit </a:t>
            </a:r>
            <a:r>
              <a:rPr lang="de-DE" sz="1150" b="1" noProof="0" dirty="0">
                <a:solidFill>
                  <a:srgbClr val="232049"/>
                </a:solidFill>
                <a:latin typeface="Arial" panose="020B0604020202020204" pitchFamily="34" charset="0"/>
                <a:cs typeface="Arial" panose="020B0604020202020204" pitchFamily="34" charset="0"/>
              </a:rPr>
              <a:t>Polaris IMS</a:t>
            </a:r>
            <a:r>
              <a:rPr lang="de-DE" sz="1150" noProof="0" dirty="0">
                <a:solidFill>
                  <a:srgbClr val="232049"/>
                </a:solidFill>
                <a:latin typeface="Arial" panose="020B0604020202020204" pitchFamily="34" charset="0"/>
                <a:cs typeface="Arial" panose="020B0604020202020204" pitchFamily="34" charset="0"/>
              </a:rPr>
              <a:t>:</a:t>
            </a:r>
          </a:p>
          <a:p>
            <a:pPr marL="171450" indent="-171450">
              <a:lnSpc>
                <a:spcPct val="150000"/>
              </a:lnSpc>
              <a:buFont typeface="Arial" panose="020B0604020202020204" pitchFamily="34" charset="0"/>
              <a:buChar char="•"/>
            </a:pPr>
            <a:r>
              <a:rPr lang="de-DE" sz="1150" b="1" noProof="0" dirty="0" err="1">
                <a:solidFill>
                  <a:srgbClr val="232049"/>
                </a:solidFill>
                <a:latin typeface="Arial" panose="020B0604020202020204" pitchFamily="34" charset="0"/>
                <a:cs typeface="Arial" panose="020B0604020202020204" pitchFamily="34" charset="0"/>
              </a:rPr>
              <a:t>Discrete</a:t>
            </a:r>
            <a:r>
              <a:rPr lang="de-DE" sz="1150" b="1" noProof="0" dirty="0">
                <a:solidFill>
                  <a:srgbClr val="232049"/>
                </a:solidFill>
                <a:latin typeface="Arial" panose="020B0604020202020204" pitchFamily="34" charset="0"/>
                <a:cs typeface="Arial" panose="020B0604020202020204" pitchFamily="34" charset="0"/>
              </a:rPr>
              <a:t>-Event-Simulation</a:t>
            </a:r>
            <a:r>
              <a:rPr lang="de-DE" sz="1150" noProof="0" dirty="0">
                <a:solidFill>
                  <a:srgbClr val="232049"/>
                </a:solidFill>
                <a:latin typeface="Arial" panose="020B0604020202020204" pitchFamily="34" charset="0"/>
                <a:cs typeface="Arial" panose="020B0604020202020204" pitchFamily="34" charset="0"/>
              </a:rPr>
              <a:t> zur Ableitung optimaler Maßnahmen.</a:t>
            </a:r>
          </a:p>
          <a:p>
            <a:pPr marL="171450" indent="-171450">
              <a:lnSpc>
                <a:spcPct val="150000"/>
              </a:lnSpc>
              <a:buFont typeface="Arial" panose="020B0604020202020204" pitchFamily="34" charset="0"/>
              <a:buChar char="•"/>
            </a:pPr>
            <a:r>
              <a:rPr lang="de-DE" sz="1150" b="1" noProof="0" dirty="0">
                <a:solidFill>
                  <a:srgbClr val="232049"/>
                </a:solidFill>
                <a:latin typeface="Arial" panose="020B0604020202020204" pitchFamily="34" charset="0"/>
                <a:cs typeface="Arial" panose="020B0604020202020204" pitchFamily="34" charset="0"/>
              </a:rPr>
              <a:t>Modellierung &amp; Validierung</a:t>
            </a:r>
            <a:r>
              <a:rPr lang="de-DE" sz="1150" noProof="0" dirty="0">
                <a:solidFill>
                  <a:srgbClr val="232049"/>
                </a:solidFill>
                <a:latin typeface="Arial" panose="020B0604020202020204" pitchFamily="34" charset="0"/>
                <a:cs typeface="Arial" panose="020B0604020202020204" pitchFamily="34" charset="0"/>
              </a:rPr>
              <a:t> komplexer Arbeitspläne mittels Gantt-Darstellung.</a:t>
            </a:r>
          </a:p>
          <a:p>
            <a:pPr marL="171450" indent="-171450">
              <a:lnSpc>
                <a:spcPct val="150000"/>
              </a:lnSpc>
              <a:buFont typeface="Arial" panose="020B0604020202020204" pitchFamily="34" charset="0"/>
              <a:buChar char="•"/>
            </a:pPr>
            <a:r>
              <a:rPr lang="de-DE" sz="1150" b="1" noProof="0" dirty="0">
                <a:solidFill>
                  <a:srgbClr val="232049"/>
                </a:solidFill>
                <a:latin typeface="Arial" panose="020B0604020202020204" pitchFamily="34" charset="0"/>
                <a:cs typeface="Arial" panose="020B0604020202020204" pitchFamily="34" charset="0"/>
              </a:rPr>
              <a:t>Szenario-Analyse</a:t>
            </a:r>
            <a:r>
              <a:rPr lang="de-DE" sz="1150" noProof="0" dirty="0">
                <a:solidFill>
                  <a:srgbClr val="232049"/>
                </a:solidFill>
                <a:latin typeface="Arial" panose="020B0604020202020204" pitchFamily="34" charset="0"/>
                <a:cs typeface="Arial" panose="020B0604020202020204" pitchFamily="34" charset="0"/>
              </a:rPr>
              <a:t> für Hochlauf, Produktmix und Steuerungsstrategien (2025–2028).</a:t>
            </a:r>
          </a:p>
          <a:p>
            <a:pPr marL="171450" indent="-171450">
              <a:lnSpc>
                <a:spcPct val="150000"/>
              </a:lnSpc>
              <a:buFont typeface="Arial" panose="020B0604020202020204" pitchFamily="34" charset="0"/>
              <a:buChar char="•"/>
            </a:pPr>
            <a:r>
              <a:rPr lang="de-DE" sz="1150" b="1" noProof="0" dirty="0">
                <a:solidFill>
                  <a:srgbClr val="232049"/>
                </a:solidFill>
                <a:latin typeface="Arial" panose="020B0604020202020204" pitchFamily="34" charset="0"/>
                <a:cs typeface="Arial" panose="020B0604020202020204" pitchFamily="34" charset="0"/>
              </a:rPr>
              <a:t>Materialfluss-Optimierung</a:t>
            </a:r>
            <a:r>
              <a:rPr lang="de-DE" sz="1150" noProof="0" dirty="0">
                <a:solidFill>
                  <a:srgbClr val="232049"/>
                </a:solidFill>
                <a:latin typeface="Arial" panose="020B0604020202020204" pitchFamily="34" charset="0"/>
                <a:cs typeface="Arial" panose="020B0604020202020204" pitchFamily="34" charset="0"/>
              </a:rPr>
              <a:t> durch layoutbasierte Visualisierung.</a:t>
            </a:r>
          </a:p>
          <a:p>
            <a:pPr marL="171450" indent="-171450">
              <a:lnSpc>
                <a:spcPct val="150000"/>
              </a:lnSpc>
              <a:buFont typeface="Arial" panose="020B0604020202020204" pitchFamily="34" charset="0"/>
              <a:buChar char="•"/>
            </a:pPr>
            <a:r>
              <a:rPr lang="de-DE" sz="1150" b="1" noProof="0" dirty="0">
                <a:solidFill>
                  <a:srgbClr val="232049"/>
                </a:solidFill>
                <a:latin typeface="Arial" panose="020B0604020202020204" pitchFamily="34" charset="0"/>
                <a:cs typeface="Arial" panose="020B0604020202020204" pitchFamily="34" charset="0"/>
              </a:rPr>
              <a:t>Engpassanalyse</a:t>
            </a:r>
            <a:r>
              <a:rPr lang="de-DE" sz="1150" noProof="0" dirty="0">
                <a:solidFill>
                  <a:srgbClr val="232049"/>
                </a:solidFill>
                <a:latin typeface="Arial" panose="020B0604020202020204" pitchFamily="34" charset="0"/>
                <a:cs typeface="Arial" panose="020B0604020202020204" pitchFamily="34" charset="0"/>
              </a:rPr>
              <a:t> mit MS Power BI und kundenspezifischen KPIs.</a:t>
            </a:r>
          </a:p>
        </p:txBody>
      </p:sp>
      <p:grpSp>
        <p:nvGrpSpPr>
          <p:cNvPr id="2" name="Group 1">
            <a:extLst>
              <a:ext uri="{FF2B5EF4-FFF2-40B4-BE49-F238E27FC236}">
                <a16:creationId xmlns:a16="http://schemas.microsoft.com/office/drawing/2014/main" id="{6022E175-C670-F2E6-6263-13B8131CBA22}"/>
              </a:ext>
            </a:extLst>
          </p:cNvPr>
          <p:cNvGrpSpPr/>
          <p:nvPr/>
        </p:nvGrpSpPr>
        <p:grpSpPr>
          <a:xfrm>
            <a:off x="0" y="2401283"/>
            <a:ext cx="6858360" cy="2874314"/>
            <a:chOff x="-360" y="2779373"/>
            <a:chExt cx="6858360" cy="2874314"/>
          </a:xfrm>
        </p:grpSpPr>
        <p:sp>
          <p:nvSpPr>
            <p:cNvPr id="52" name="Rectangle 51">
              <a:extLst>
                <a:ext uri="{FF2B5EF4-FFF2-40B4-BE49-F238E27FC236}">
                  <a16:creationId xmlns:a16="http://schemas.microsoft.com/office/drawing/2014/main" id="{D32B3BA2-7E07-A901-A7AD-0BFDD9C2FB14}"/>
                </a:ext>
              </a:extLst>
            </p:cNvPr>
            <p:cNvSpPr/>
            <p:nvPr/>
          </p:nvSpPr>
          <p:spPr>
            <a:xfrm>
              <a:off x="-360" y="3307177"/>
              <a:ext cx="6858360" cy="1765328"/>
            </a:xfrm>
            <a:prstGeom prst="rect">
              <a:avLst/>
            </a:prstGeom>
            <a:solidFill>
              <a:srgbClr val="2320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53" name="Oval 52">
              <a:extLst>
                <a:ext uri="{FF2B5EF4-FFF2-40B4-BE49-F238E27FC236}">
                  <a16:creationId xmlns:a16="http://schemas.microsoft.com/office/drawing/2014/main" id="{5A4B5DC5-AB8A-5E29-1BBA-13A0B55CF475}"/>
                </a:ext>
              </a:extLst>
            </p:cNvPr>
            <p:cNvSpPr/>
            <p:nvPr/>
          </p:nvSpPr>
          <p:spPr>
            <a:xfrm>
              <a:off x="3893004" y="2779373"/>
              <a:ext cx="2874314" cy="287431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6" name="TextBox 5">
              <a:extLst>
                <a:ext uri="{FF2B5EF4-FFF2-40B4-BE49-F238E27FC236}">
                  <a16:creationId xmlns:a16="http://schemas.microsoft.com/office/drawing/2014/main" id="{AD780CC5-541A-D618-9BE1-1E65D8759FAD}"/>
                </a:ext>
              </a:extLst>
            </p:cNvPr>
            <p:cNvSpPr txBox="1"/>
            <p:nvPr/>
          </p:nvSpPr>
          <p:spPr>
            <a:xfrm>
              <a:off x="178046" y="3448927"/>
              <a:ext cx="3701346" cy="1489318"/>
            </a:xfrm>
            <a:prstGeom prst="rect">
              <a:avLst/>
            </a:prstGeom>
            <a:noFill/>
          </p:spPr>
          <p:txBody>
            <a:bodyPr wrap="square">
              <a:spAutoFit/>
            </a:bodyPr>
            <a:lstStyle/>
            <a:p>
              <a:pPr>
                <a:lnSpc>
                  <a:spcPct val="150000"/>
                </a:lnSpc>
              </a:pPr>
              <a:r>
                <a:rPr lang="de-DE" sz="1400" b="1" noProof="0" dirty="0">
                  <a:solidFill>
                    <a:schemeClr val="bg1"/>
                  </a:solidFill>
                  <a:latin typeface="Arial" panose="020B0604020202020204" pitchFamily="34" charset="0"/>
                  <a:cs typeface="Arial" panose="020B0604020202020204" pitchFamily="34" charset="0"/>
                </a:rPr>
                <a:t>Implementierung</a:t>
              </a:r>
            </a:p>
            <a:p>
              <a:pPr>
                <a:lnSpc>
                  <a:spcPct val="150000"/>
                </a:lnSpc>
              </a:pPr>
              <a:r>
                <a:rPr lang="de-DE" sz="1150" dirty="0">
                  <a:solidFill>
                    <a:schemeClr val="bg1"/>
                  </a:solidFill>
                  <a:latin typeface="Arial" panose="020B0604020202020204" pitchFamily="34" charset="0"/>
                  <a:cs typeface="Arial" panose="020B0604020202020204" pitchFamily="34" charset="0"/>
                </a:rPr>
                <a:t>Für das Projekt kamen der Designer und der Simulator zum Einsatz. Damit wurde das Ramp-</a:t>
              </a:r>
              <a:r>
                <a:rPr lang="de-DE" sz="1150" dirty="0" err="1">
                  <a:solidFill>
                    <a:schemeClr val="bg1"/>
                  </a:solidFill>
                  <a:latin typeface="Arial" panose="020B0604020202020204" pitchFamily="34" charset="0"/>
                  <a:cs typeface="Arial" panose="020B0604020202020204" pitchFamily="34" charset="0"/>
                </a:rPr>
                <a:t>up</a:t>
              </a:r>
              <a:r>
                <a:rPr lang="de-DE" sz="1150" dirty="0">
                  <a:solidFill>
                    <a:schemeClr val="bg1"/>
                  </a:solidFill>
                  <a:latin typeface="Arial" panose="020B0604020202020204" pitchFamily="34" charset="0"/>
                  <a:cs typeface="Arial" panose="020B0604020202020204" pitchFamily="34" charset="0"/>
                </a:rPr>
                <a:t>-Projekt als digitaler Zwilling nachgebildet und realitätsnah simuliert.</a:t>
              </a:r>
            </a:p>
          </p:txBody>
        </p:sp>
        <p:pic>
          <p:nvPicPr>
            <p:cNvPr id="15" name="Picture 14">
              <a:extLst>
                <a:ext uri="{FF2B5EF4-FFF2-40B4-BE49-F238E27FC236}">
                  <a16:creationId xmlns:a16="http://schemas.microsoft.com/office/drawing/2014/main" id="{B49C6877-8D0B-D01B-643D-2A315FA8E106}"/>
                </a:ext>
              </a:extLst>
            </p:cNvPr>
            <p:cNvPicPr>
              <a:picLocks noChangeAspect="1"/>
            </p:cNvPicPr>
            <p:nvPr/>
          </p:nvPicPr>
          <p:blipFill>
            <a:blip r:embed="rId10"/>
            <a:stretch>
              <a:fillRect/>
            </a:stretch>
          </p:blipFill>
          <p:spPr>
            <a:xfrm>
              <a:off x="4018149" y="2904518"/>
              <a:ext cx="2624023" cy="2624023"/>
            </a:xfrm>
            <a:prstGeom prst="rect">
              <a:avLst/>
            </a:prstGeom>
          </p:spPr>
        </p:pic>
      </p:grpSp>
      <p:pic>
        <p:nvPicPr>
          <p:cNvPr id="8" name="Grafik 7">
            <a:extLst>
              <a:ext uri="{FF2B5EF4-FFF2-40B4-BE49-F238E27FC236}">
                <a16:creationId xmlns:a16="http://schemas.microsoft.com/office/drawing/2014/main" id="{F689445E-0C2B-DA7E-9C27-356A29847A7D}"/>
              </a:ext>
            </a:extLst>
          </p:cNvPr>
          <p:cNvPicPr>
            <a:picLocks noChangeAspect="1"/>
          </p:cNvPicPr>
          <p:nvPr/>
        </p:nvPicPr>
        <p:blipFill>
          <a:blip r:embed="rId11"/>
          <a:stretch>
            <a:fillRect/>
          </a:stretch>
        </p:blipFill>
        <p:spPr>
          <a:xfrm>
            <a:off x="5642703" y="289649"/>
            <a:ext cx="1066989" cy="171772"/>
          </a:xfrm>
          <a:prstGeom prst="rect">
            <a:avLst/>
          </a:prstGeom>
        </p:spPr>
      </p:pic>
    </p:spTree>
    <p:extLst>
      <p:ext uri="{BB962C8B-B14F-4D97-AF65-F5344CB8AC3E}">
        <p14:creationId xmlns:p14="http://schemas.microsoft.com/office/powerpoint/2010/main" val="42243795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2f9c0d2-4b4e-48bc-b145-a8205d31e9ff" xsi:nil="true"/>
    <lcf76f155ced4ddcb4097134ff3c332f xmlns="687dc966-5387-40f5-8f2f-a9aad689ac0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ED389D7F070C4A8AE0472C31058A36" ma:contentTypeVersion="19" ma:contentTypeDescription="Create a new document." ma:contentTypeScope="" ma:versionID="003d5ad72ffd0e5eef87dce57394ec87">
  <xsd:schema xmlns:xsd="http://www.w3.org/2001/XMLSchema" xmlns:xs="http://www.w3.org/2001/XMLSchema" xmlns:p="http://schemas.microsoft.com/office/2006/metadata/properties" xmlns:ns2="687dc966-5387-40f5-8f2f-a9aad689ac06" xmlns:ns3="72f9c0d2-4b4e-48bc-b145-a8205d31e9ff" targetNamespace="http://schemas.microsoft.com/office/2006/metadata/properties" ma:root="true" ma:fieldsID="db4686b7ea4baa2a11a494e162a234f3" ns2:_="" ns3:_="">
    <xsd:import namespace="687dc966-5387-40f5-8f2f-a9aad689ac06"/>
    <xsd:import namespace="72f9c0d2-4b4e-48bc-b145-a8205d31e9ff"/>
    <xsd:element name="properties">
      <xsd:complexType>
        <xsd:sequence>
          <xsd:element name="documentManagement">
            <xsd:complexType>
              <xsd:all>
                <xsd:element ref="ns2:MediaServiceMetadata" minOccurs="0"/>
                <xsd:element ref="ns2:MediaServiceFastMetadata"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7dc966-5387-40f5-8f2f-a9aad689ac0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a6a43e97-c70b-4c32-9de5-83fb0f1e7395"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f9c0d2-4b4e-48bc-b145-a8205d31e9f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3dfe049f-fffa-40fc-95ac-4bb25edadbd2}" ma:internalName="TaxCatchAll" ma:showField="CatchAllData" ma:web="72f9c0d2-4b4e-48bc-b145-a8205d31e9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D1D2AD-A54B-4B1A-834A-28A0BE6ECAD1}">
  <ds:schemaRefs>
    <ds:schemaRef ds:uri="http://schemas.microsoft.com/office/2006/metadata/properties"/>
    <ds:schemaRef ds:uri="http://schemas.microsoft.com/office/infopath/2007/PartnerControls"/>
    <ds:schemaRef ds:uri="72f9c0d2-4b4e-48bc-b145-a8205d31e9ff"/>
    <ds:schemaRef ds:uri="687dc966-5387-40f5-8f2f-a9aad689ac06"/>
  </ds:schemaRefs>
</ds:datastoreItem>
</file>

<file path=customXml/itemProps2.xml><?xml version="1.0" encoding="utf-8"?>
<ds:datastoreItem xmlns:ds="http://schemas.openxmlformats.org/officeDocument/2006/customXml" ds:itemID="{2EB54275-315A-4D2E-BA1C-80D67A8A27A0}">
  <ds:schemaRefs>
    <ds:schemaRef ds:uri="http://schemas.microsoft.com/sharepoint/v3/contenttype/forms"/>
  </ds:schemaRefs>
</ds:datastoreItem>
</file>

<file path=customXml/itemProps3.xml><?xml version="1.0" encoding="utf-8"?>
<ds:datastoreItem xmlns:ds="http://schemas.openxmlformats.org/officeDocument/2006/customXml" ds:itemID="{CF3DFA77-8F47-4419-AEF3-DBA98E3AD8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7dc966-5387-40f5-8f2f-a9aad689ac06"/>
    <ds:schemaRef ds:uri="72f9c0d2-4b4e-48bc-b145-a8205d31e9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489</Words>
  <Application>Microsoft Office PowerPoint</Application>
  <PresentationFormat>A4 Paper (210x297 mm)</PresentationFormat>
  <Paragraphs>48</Paragraphs>
  <Slides>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Aptos Display</vt:lpstr>
      <vt:lpstr>Arial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Philip Schubert</dc:creator>
  <cp:lastModifiedBy>Philip Schubert</cp:lastModifiedBy>
  <cp:revision>5</cp:revision>
  <dcterms:created xsi:type="dcterms:W3CDTF">2024-10-23T11:59:41Z</dcterms:created>
  <dcterms:modified xsi:type="dcterms:W3CDTF">2026-02-23T19:46:21Z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0x01010050ED389D7F070C4A8AE0472C31058A36</vt:lpwstr>
  </property>
</Properties>
</file>